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122"/>
  </p:handoutMasterIdLst>
  <p:sldIdLst>
    <p:sldId id="317" r:id="rId2"/>
    <p:sldId id="257" r:id="rId3"/>
    <p:sldId id="318"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319" r:id="rId21"/>
    <p:sldId id="274" r:id="rId22"/>
    <p:sldId id="275" r:id="rId23"/>
    <p:sldId id="276" r:id="rId24"/>
    <p:sldId id="325" r:id="rId25"/>
    <p:sldId id="278" r:id="rId26"/>
    <p:sldId id="320" r:id="rId27"/>
    <p:sldId id="279" r:id="rId28"/>
    <p:sldId id="280" r:id="rId29"/>
    <p:sldId id="281" r:id="rId30"/>
    <p:sldId id="282" r:id="rId31"/>
    <p:sldId id="283" r:id="rId32"/>
    <p:sldId id="284" r:id="rId33"/>
    <p:sldId id="321" r:id="rId34"/>
    <p:sldId id="322" r:id="rId35"/>
    <p:sldId id="323" r:id="rId36"/>
    <p:sldId id="288" r:id="rId37"/>
    <p:sldId id="289" r:id="rId38"/>
    <p:sldId id="290" r:id="rId39"/>
    <p:sldId id="291" r:id="rId40"/>
    <p:sldId id="292" r:id="rId41"/>
    <p:sldId id="293" r:id="rId42"/>
    <p:sldId id="294" r:id="rId43"/>
    <p:sldId id="295" r:id="rId44"/>
    <p:sldId id="296" r:id="rId45"/>
    <p:sldId id="397" r:id="rId46"/>
    <p:sldId id="297" r:id="rId47"/>
    <p:sldId id="298" r:id="rId48"/>
    <p:sldId id="299" r:id="rId49"/>
    <p:sldId id="300" r:id="rId50"/>
    <p:sldId id="301" r:id="rId51"/>
    <p:sldId id="302" r:id="rId52"/>
    <p:sldId id="305" r:id="rId53"/>
    <p:sldId id="306" r:id="rId54"/>
    <p:sldId id="307" r:id="rId55"/>
    <p:sldId id="309" r:id="rId56"/>
    <p:sldId id="310" r:id="rId57"/>
    <p:sldId id="311" r:id="rId58"/>
    <p:sldId id="312" r:id="rId59"/>
    <p:sldId id="326" r:id="rId60"/>
    <p:sldId id="334" r:id="rId61"/>
    <p:sldId id="335" r:id="rId62"/>
    <p:sldId id="336" r:id="rId63"/>
    <p:sldId id="330" r:id="rId64"/>
    <p:sldId id="331" r:id="rId65"/>
    <p:sldId id="332" r:id="rId66"/>
    <p:sldId id="333"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6" r:id="rId86"/>
    <p:sldId id="359" r:id="rId87"/>
    <p:sldId id="357" r:id="rId88"/>
    <p:sldId id="358" r:id="rId89"/>
    <p:sldId id="360" r:id="rId90"/>
    <p:sldId id="361" r:id="rId91"/>
    <p:sldId id="363" r:id="rId92"/>
    <p:sldId id="364" r:id="rId93"/>
    <p:sldId id="376" r:id="rId94"/>
    <p:sldId id="367" r:id="rId95"/>
    <p:sldId id="368" r:id="rId96"/>
    <p:sldId id="369" r:id="rId97"/>
    <p:sldId id="370" r:id="rId98"/>
    <p:sldId id="371" r:id="rId99"/>
    <p:sldId id="372" r:id="rId100"/>
    <p:sldId id="373" r:id="rId101"/>
    <p:sldId id="374" r:id="rId102"/>
    <p:sldId id="375" r:id="rId103"/>
    <p:sldId id="377" r:id="rId104"/>
    <p:sldId id="378" r:id="rId105"/>
    <p:sldId id="379" r:id="rId106"/>
    <p:sldId id="380" r:id="rId107"/>
    <p:sldId id="381" r:id="rId108"/>
    <p:sldId id="382" r:id="rId109"/>
    <p:sldId id="383" r:id="rId110"/>
    <p:sldId id="386" r:id="rId111"/>
    <p:sldId id="387" r:id="rId112"/>
    <p:sldId id="388" r:id="rId113"/>
    <p:sldId id="389" r:id="rId114"/>
    <p:sldId id="390" r:id="rId115"/>
    <p:sldId id="391" r:id="rId116"/>
    <p:sldId id="392" r:id="rId117"/>
    <p:sldId id="393" r:id="rId118"/>
    <p:sldId id="394" r:id="rId119"/>
    <p:sldId id="395" r:id="rId120"/>
    <p:sldId id="396" r:id="rId1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284" autoAdjust="0"/>
  </p:normalViewPr>
  <p:slideViewPr>
    <p:cSldViewPr snapToGrid="0">
      <p:cViewPr varScale="1">
        <p:scale>
          <a:sx n="59" d="100"/>
          <a:sy n="59" d="100"/>
        </p:scale>
        <p:origin x="964" y="68"/>
      </p:cViewPr>
      <p:guideLst/>
    </p:cSldViewPr>
  </p:slideViewPr>
  <p:notesTextViewPr>
    <p:cViewPr>
      <p:scale>
        <a:sx n="1" d="1"/>
        <a:sy n="1" d="1"/>
      </p:scale>
      <p:origin x="0" y="0"/>
    </p:cViewPr>
  </p:notesTextViewPr>
  <p:notesViewPr>
    <p:cSldViewPr snapToGrid="0">
      <p:cViewPr varScale="1">
        <p:scale>
          <a:sx n="66" d="100"/>
          <a:sy n="66" d="100"/>
        </p:scale>
        <p:origin x="3134" y="43"/>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lifa abdalbagi" userId="0ea20e966a6174b3" providerId="LiveId" clId="{BBD0750D-9550-4049-8991-F06EEB483B2E}"/>
    <pc:docChg chg="addSld modSld">
      <pc:chgData name="khalifa abdalbagi" userId="0ea20e966a6174b3" providerId="LiveId" clId="{BBD0750D-9550-4049-8991-F06EEB483B2E}" dt="2026-04-29T05:45:59.723" v="50" actId="14100"/>
      <pc:docMkLst>
        <pc:docMk/>
      </pc:docMkLst>
      <pc:sldChg chg="modSp mod">
        <pc:chgData name="khalifa abdalbagi" userId="0ea20e966a6174b3" providerId="LiveId" clId="{BBD0750D-9550-4049-8991-F06EEB483B2E}" dt="2026-04-29T05:32:56.747" v="49" actId="14100"/>
        <pc:sldMkLst>
          <pc:docMk/>
          <pc:sldMk cId="3611697812" sldId="298"/>
        </pc:sldMkLst>
        <pc:picChg chg="mod">
          <ac:chgData name="khalifa abdalbagi" userId="0ea20e966a6174b3" providerId="LiveId" clId="{BBD0750D-9550-4049-8991-F06EEB483B2E}" dt="2026-04-29T05:32:56.747" v="49" actId="14100"/>
          <ac:picMkLst>
            <pc:docMk/>
            <pc:sldMk cId="3611697812" sldId="298"/>
            <ac:picMk id="4" creationId="{00000000-0000-0000-0000-000000000000}"/>
          </ac:picMkLst>
        </pc:picChg>
      </pc:sldChg>
      <pc:sldChg chg="modSp mod">
        <pc:chgData name="khalifa abdalbagi" userId="0ea20e966a6174b3" providerId="LiveId" clId="{BBD0750D-9550-4049-8991-F06EEB483B2E}" dt="2026-04-29T05:45:59.723" v="50" actId="14100"/>
        <pc:sldMkLst>
          <pc:docMk/>
          <pc:sldMk cId="2832448974" sldId="299"/>
        </pc:sldMkLst>
        <pc:picChg chg="mod">
          <ac:chgData name="khalifa abdalbagi" userId="0ea20e966a6174b3" providerId="LiveId" clId="{BBD0750D-9550-4049-8991-F06EEB483B2E}" dt="2026-04-29T05:45:59.723" v="50" actId="14100"/>
          <ac:picMkLst>
            <pc:docMk/>
            <pc:sldMk cId="2832448974" sldId="299"/>
            <ac:picMk id="4" creationId="{00000000-0000-0000-0000-000000000000}"/>
          </ac:picMkLst>
        </pc:picChg>
      </pc:sldChg>
      <pc:sldChg chg="modSp new mod">
        <pc:chgData name="khalifa abdalbagi" userId="0ea20e966a6174b3" providerId="LiveId" clId="{BBD0750D-9550-4049-8991-F06EEB483B2E}" dt="2026-04-29T05:31:39.087" v="46" actId="14100"/>
        <pc:sldMkLst>
          <pc:docMk/>
          <pc:sldMk cId="4109441840" sldId="397"/>
        </pc:sldMkLst>
        <pc:spChg chg="mod">
          <ac:chgData name="khalifa abdalbagi" userId="0ea20e966a6174b3" providerId="LiveId" clId="{BBD0750D-9550-4049-8991-F06EEB483B2E}" dt="2026-04-29T05:31:39.087" v="46" actId="14100"/>
          <ac:spMkLst>
            <pc:docMk/>
            <pc:sldMk cId="4109441840" sldId="397"/>
            <ac:spMk id="2" creationId="{ED1A4A15-D93A-E3ED-E9CD-425D5193A966}"/>
          </ac:spMkLst>
        </pc:spChg>
        <pc:spChg chg="mod">
          <ac:chgData name="khalifa abdalbagi" userId="0ea20e966a6174b3" providerId="LiveId" clId="{BBD0750D-9550-4049-8991-F06EEB483B2E}" dt="2026-04-29T05:31:30.824" v="44" actId="14100"/>
          <ac:spMkLst>
            <pc:docMk/>
            <pc:sldMk cId="4109441840" sldId="397"/>
            <ac:spMk id="3" creationId="{2B38D17B-BD01-4154-9C27-2E39A82DA24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S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a:defRPr sz="1200"/>
            </a:lvl1pPr>
          </a:lstStyle>
          <a:p>
            <a:fld id="{33F397B6-6A37-4CB1-AB40-39E7D9FD37BE}" type="datetimeFigureOut">
              <a:rPr lang="ar-SA" smtClean="0"/>
              <a:t>13/11/1447</a:t>
            </a:fld>
            <a:endParaRPr lang="ar-S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r">
              <a:defRPr sz="1200"/>
            </a:lvl1pPr>
          </a:lstStyle>
          <a:p>
            <a:endParaRPr lang="ar-S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a:defRPr sz="1200"/>
            </a:lvl1pPr>
          </a:lstStyle>
          <a:p>
            <a:fld id="{E9C0E66A-39EF-4139-8F1D-31BDB1ABF96E}" type="slidenum">
              <a:rPr lang="ar-SA" smtClean="0"/>
              <a:t>‹#›</a:t>
            </a:fld>
            <a:endParaRPr lang="ar-SA"/>
          </a:p>
        </p:txBody>
      </p:sp>
    </p:spTree>
    <p:extLst>
      <p:ext uri="{BB962C8B-B14F-4D97-AF65-F5344CB8AC3E}">
        <p14:creationId xmlns:p14="http://schemas.microsoft.com/office/powerpoint/2010/main" val="28547497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GB"/>
          </a:p>
        </p:txBody>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4/29/2026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GB"/>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GB"/>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GB"/>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GB"/>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GB"/>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GB"/>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GB"/>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GB"/>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GB"/>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GB"/>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GB"/>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GB"/>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GB"/>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GB"/>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GB"/>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GB"/>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GB"/>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GB"/>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GB"/>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GB"/>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GB"/>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GB"/>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GB"/>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GB"/>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4/29/2026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Antenatal care module</a:t>
            </a:r>
            <a:endParaRPr lang="ar-SA" dirty="0"/>
          </a:p>
        </p:txBody>
      </p:sp>
      <p:sp>
        <p:nvSpPr>
          <p:cNvPr id="3" name="Content Placeholder 2"/>
          <p:cNvSpPr>
            <a:spLocks noGrp="1"/>
          </p:cNvSpPr>
          <p:nvPr>
            <p:ph sz="half" idx="1"/>
          </p:nvPr>
        </p:nvSpPr>
        <p:spPr/>
        <p:txBody>
          <a:bodyPr/>
          <a:lstStyle/>
          <a:p>
            <a:pPr algn="l"/>
            <a:r>
              <a:rPr lang="en-US" dirty="0"/>
              <a:t> *obesity and pregnancy</a:t>
            </a:r>
          </a:p>
          <a:p>
            <a:pPr algn="l"/>
            <a:endParaRPr lang="en-US" dirty="0"/>
          </a:p>
          <a:p>
            <a:pPr algn="l"/>
            <a:r>
              <a:rPr lang="en-US" dirty="0"/>
              <a:t>* ANC nice </a:t>
            </a:r>
            <a:r>
              <a:rPr lang="en-US" dirty="0" err="1"/>
              <a:t>guidline</a:t>
            </a:r>
            <a:endParaRPr lang="en-US" dirty="0"/>
          </a:p>
          <a:p>
            <a:pPr algn="l"/>
            <a:endParaRPr lang="en-US" dirty="0"/>
          </a:p>
          <a:p>
            <a:pPr algn="l"/>
            <a:r>
              <a:rPr lang="ar-SA" dirty="0"/>
              <a:t> </a:t>
            </a:r>
            <a:r>
              <a:rPr lang="en-US" dirty="0"/>
              <a:t> nutrition during pregnancy</a:t>
            </a:r>
          </a:p>
          <a:p>
            <a:pPr algn="l"/>
            <a:endParaRPr lang="en-US" dirty="0"/>
          </a:p>
          <a:p>
            <a:pPr algn="l"/>
            <a:r>
              <a:rPr lang="en-US" dirty="0"/>
              <a:t>Amniocentesis and </a:t>
            </a:r>
            <a:r>
              <a:rPr lang="en-US" dirty="0" err="1"/>
              <a:t>cvs</a:t>
            </a:r>
            <a:endParaRPr lang="en-US" dirty="0"/>
          </a:p>
          <a:p>
            <a:pPr algn="l"/>
            <a:endParaRPr lang="en-US" dirty="0"/>
          </a:p>
          <a:p>
            <a:pPr algn="l"/>
            <a:r>
              <a:rPr lang="en-US" dirty="0" err="1"/>
              <a:t>Tocolytic</a:t>
            </a:r>
            <a:r>
              <a:rPr lang="en-US" dirty="0"/>
              <a:t> </a:t>
            </a:r>
            <a:r>
              <a:rPr lang="en-US" dirty="0" err="1"/>
              <a:t>ttt</a:t>
            </a:r>
            <a:r>
              <a:rPr lang="en-US" dirty="0"/>
              <a:t> in pregnancy</a:t>
            </a:r>
            <a:r>
              <a:rPr lang="ar-SA" dirty="0"/>
              <a:t>*</a:t>
            </a:r>
          </a:p>
        </p:txBody>
      </p:sp>
      <p:sp>
        <p:nvSpPr>
          <p:cNvPr id="4" name="Content Placeholder 3"/>
          <p:cNvSpPr>
            <a:spLocks noGrp="1"/>
          </p:cNvSpPr>
          <p:nvPr>
            <p:ph sz="half" idx="2"/>
          </p:nvPr>
        </p:nvSpPr>
        <p:spPr/>
        <p:txBody>
          <a:bodyPr/>
          <a:lstStyle/>
          <a:p>
            <a:pPr algn="l"/>
            <a:r>
              <a:rPr lang="en-US" dirty="0"/>
              <a:t>Antenatal </a:t>
            </a:r>
            <a:r>
              <a:rPr lang="en-US" dirty="0" err="1"/>
              <a:t>magnesiumsulphate</a:t>
            </a:r>
            <a:r>
              <a:rPr lang="en-US" dirty="0"/>
              <a:t> action</a:t>
            </a:r>
          </a:p>
          <a:p>
            <a:pPr algn="l"/>
            <a:endParaRPr lang="en-US" dirty="0"/>
          </a:p>
          <a:p>
            <a:pPr algn="l"/>
            <a:r>
              <a:rPr lang="en-US" dirty="0"/>
              <a:t>PPROM</a:t>
            </a:r>
          </a:p>
          <a:p>
            <a:pPr algn="l"/>
            <a:endParaRPr lang="en-US" dirty="0"/>
          </a:p>
          <a:p>
            <a:pPr marL="0" indent="0" algn="l">
              <a:buNone/>
            </a:pPr>
            <a:r>
              <a:rPr lang="en-US" dirty="0"/>
              <a:t>Antenatal corticosteroid </a:t>
            </a:r>
          </a:p>
          <a:p>
            <a:pPr marL="0" indent="0" algn="l">
              <a:buNone/>
            </a:pPr>
            <a:endParaRPr lang="en-US" dirty="0"/>
          </a:p>
          <a:p>
            <a:pPr marL="0" indent="0" algn="l">
              <a:buNone/>
            </a:pPr>
            <a:r>
              <a:rPr lang="en-US" dirty="0"/>
              <a:t>ANTI-D IMMUNOGLOBULINE </a:t>
            </a:r>
            <a:endParaRPr lang="ar-SA" dirty="0"/>
          </a:p>
          <a:p>
            <a:pPr marL="0" indent="0" algn="l">
              <a:buNone/>
            </a:pPr>
            <a:endParaRPr lang="ar-SA" dirty="0"/>
          </a:p>
        </p:txBody>
      </p:sp>
    </p:spTree>
    <p:extLst>
      <p:ext uri="{BB962C8B-B14F-4D97-AF65-F5344CB8AC3E}">
        <p14:creationId xmlns:p14="http://schemas.microsoft.com/office/powerpoint/2010/main" val="1299545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33190"/>
          </a:xfrm>
        </p:spPr>
        <p:txBody>
          <a:bodyPr>
            <a:normAutofit fontScale="90000"/>
          </a:bodyPr>
          <a:lstStyle/>
          <a:p>
            <a:r>
              <a:rPr lang="en-US" dirty="0"/>
              <a:t>gtg</a:t>
            </a:r>
            <a:endParaRPr lang="ar-SA" dirty="0"/>
          </a:p>
        </p:txBody>
      </p:sp>
      <p:sp>
        <p:nvSpPr>
          <p:cNvPr id="3" name="Content Placeholder 2"/>
          <p:cNvSpPr>
            <a:spLocks noGrp="1"/>
          </p:cNvSpPr>
          <p:nvPr>
            <p:ph idx="1"/>
          </p:nvPr>
        </p:nvSpPr>
        <p:spPr>
          <a:xfrm>
            <a:off x="870438" y="2133599"/>
            <a:ext cx="10634174" cy="4355123"/>
          </a:xfrm>
        </p:spPr>
        <p:txBody>
          <a:bodyPr>
            <a:noAutofit/>
          </a:bodyPr>
          <a:lstStyle/>
          <a:p>
            <a:pPr algn="l"/>
            <a:r>
              <a:rPr lang="en-US" sz="2400" b="1" dirty="0"/>
              <a:t>Elective induction of </a:t>
            </a:r>
            <a:r>
              <a:rPr lang="en-US" sz="2400" b="1" dirty="0" err="1"/>
              <a:t>labour</a:t>
            </a:r>
            <a:r>
              <a:rPr lang="en-US" sz="2400" b="1" dirty="0"/>
              <a:t> at term in obese women may reduce the chance of caesarean birth without increasing the risk of adverse outcomes</a:t>
            </a:r>
          </a:p>
          <a:p>
            <a:pPr algn="l"/>
            <a:endParaRPr lang="en-US" sz="2400" b="1" dirty="0"/>
          </a:p>
          <a:p>
            <a:pPr algn="l"/>
            <a:r>
              <a:rPr lang="en-US" sz="2400" b="1" dirty="0"/>
              <a:t>A minimum waiting period of 12–18 months after bariatric surgery is recommended before attempting pregnancy to allow </a:t>
            </a:r>
            <a:r>
              <a:rPr lang="en-US" sz="2400" b="1" dirty="0" err="1"/>
              <a:t>stabilisation</a:t>
            </a:r>
            <a:r>
              <a:rPr lang="en-US" sz="2400" b="1" dirty="0"/>
              <a:t> of body weight and to allow the correct identification and treatment of any possible nutritional deficiencies that may not be evident during the first months</a:t>
            </a:r>
            <a:r>
              <a:rPr lang="en-US" sz="2400" dirty="0"/>
              <a:t>.</a:t>
            </a:r>
            <a:endParaRPr lang="ar-SA" sz="2400" dirty="0"/>
          </a:p>
        </p:txBody>
      </p:sp>
    </p:spTree>
    <p:extLst>
      <p:ext uri="{BB962C8B-B14F-4D97-AF65-F5344CB8AC3E}">
        <p14:creationId xmlns:p14="http://schemas.microsoft.com/office/powerpoint/2010/main" val="10293129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1411" y="216816"/>
            <a:ext cx="9883202" cy="952108"/>
          </a:xfrm>
        </p:spPr>
        <p:txBody>
          <a:bodyPr/>
          <a:lstStyle/>
          <a:p>
            <a:r>
              <a:rPr lang="en-US" b="1" dirty="0" err="1">
                <a:solidFill>
                  <a:srgbClr val="FF0000"/>
                </a:solidFill>
              </a:rPr>
              <a:t>Dx</a:t>
            </a:r>
            <a:r>
              <a:rPr lang="en-US" b="1" dirty="0">
                <a:solidFill>
                  <a:srgbClr val="FF0000"/>
                </a:solidFill>
              </a:rPr>
              <a:t> ,staging and treatment of </a:t>
            </a:r>
            <a:r>
              <a:rPr lang="en-US" b="1" dirty="0" err="1">
                <a:solidFill>
                  <a:srgbClr val="FF0000"/>
                </a:solidFill>
              </a:rPr>
              <a:t>pt</a:t>
            </a:r>
            <a:r>
              <a:rPr lang="en-US" b="1" dirty="0">
                <a:solidFill>
                  <a:srgbClr val="FF0000"/>
                </a:solidFill>
              </a:rPr>
              <a:t> with GTD</a:t>
            </a:r>
            <a:endParaRPr lang="ar-SA"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1187450" y="1302447"/>
            <a:ext cx="10317163" cy="4475355"/>
          </a:xfrm>
          <a:prstGeom prst="rect">
            <a:avLst/>
          </a:prstGeom>
        </p:spPr>
      </p:pic>
    </p:spTree>
    <p:extLst>
      <p:ext uri="{BB962C8B-B14F-4D97-AF65-F5344CB8AC3E}">
        <p14:creationId xmlns:p14="http://schemas.microsoft.com/office/powerpoint/2010/main" val="8181746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3029398" y="2133600"/>
            <a:ext cx="8035030" cy="3778250"/>
          </a:xfrm>
          <a:prstGeom prst="rect">
            <a:avLst/>
          </a:prstGeom>
        </p:spPr>
      </p:pic>
    </p:spTree>
    <p:extLst>
      <p:ext uri="{BB962C8B-B14F-4D97-AF65-F5344CB8AC3E}">
        <p14:creationId xmlns:p14="http://schemas.microsoft.com/office/powerpoint/2010/main" val="266939385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921886"/>
          </a:xfrm>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760291" y="1905000"/>
            <a:ext cx="8573243" cy="4373252"/>
          </a:xfrm>
          <a:prstGeom prst="rect">
            <a:avLst/>
          </a:prstGeom>
        </p:spPr>
      </p:pic>
    </p:spTree>
    <p:extLst>
      <p:ext uri="{BB962C8B-B14F-4D97-AF65-F5344CB8AC3E}">
        <p14:creationId xmlns:p14="http://schemas.microsoft.com/office/powerpoint/2010/main" val="4301886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589213" y="2253006"/>
            <a:ext cx="8915400" cy="3544479"/>
          </a:xfrm>
          <a:prstGeom prst="rect">
            <a:avLst/>
          </a:prstGeom>
        </p:spPr>
      </p:pic>
    </p:spTree>
    <p:extLst>
      <p:ext uri="{BB962C8B-B14F-4D97-AF65-F5344CB8AC3E}">
        <p14:creationId xmlns:p14="http://schemas.microsoft.com/office/powerpoint/2010/main" val="14577028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589213" y="2441542"/>
            <a:ext cx="8915400" cy="2603482"/>
          </a:xfrm>
          <a:prstGeom prst="rect">
            <a:avLst/>
          </a:prstGeom>
        </p:spPr>
      </p:pic>
    </p:spTree>
    <p:extLst>
      <p:ext uri="{BB962C8B-B14F-4D97-AF65-F5344CB8AC3E}">
        <p14:creationId xmlns:p14="http://schemas.microsoft.com/office/powerpoint/2010/main" val="2405206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3074454" y="2133600"/>
            <a:ext cx="7944918" cy="3778250"/>
          </a:xfrm>
          <a:prstGeom prst="rect">
            <a:avLst/>
          </a:prstGeom>
        </p:spPr>
      </p:pic>
    </p:spTree>
    <p:extLst>
      <p:ext uri="{BB962C8B-B14F-4D97-AF65-F5344CB8AC3E}">
        <p14:creationId xmlns:p14="http://schemas.microsoft.com/office/powerpoint/2010/main" val="39882189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684877" y="2130458"/>
            <a:ext cx="8573243" cy="3469063"/>
          </a:xfrm>
          <a:prstGeom prst="rect">
            <a:avLst/>
          </a:prstGeom>
        </p:spPr>
      </p:pic>
    </p:spTree>
    <p:extLst>
      <p:ext uri="{BB962C8B-B14F-4D97-AF65-F5344CB8AC3E}">
        <p14:creationId xmlns:p14="http://schemas.microsoft.com/office/powerpoint/2010/main" val="206334692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610033" y="2133600"/>
            <a:ext cx="8873760" cy="3778250"/>
          </a:xfrm>
          <a:prstGeom prst="rect">
            <a:avLst/>
          </a:prstGeom>
        </p:spPr>
      </p:pic>
    </p:spTree>
    <p:extLst>
      <p:ext uri="{BB962C8B-B14F-4D97-AF65-F5344CB8AC3E}">
        <p14:creationId xmlns:p14="http://schemas.microsoft.com/office/powerpoint/2010/main" val="5656874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589213" y="2762682"/>
            <a:ext cx="8915400" cy="2520086"/>
          </a:xfrm>
          <a:prstGeom prst="rect">
            <a:avLst/>
          </a:prstGeom>
        </p:spPr>
      </p:pic>
    </p:spTree>
    <p:extLst>
      <p:ext uri="{BB962C8B-B14F-4D97-AF65-F5344CB8AC3E}">
        <p14:creationId xmlns:p14="http://schemas.microsoft.com/office/powerpoint/2010/main" val="15533481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589213" y="2055042"/>
            <a:ext cx="8915400" cy="2762055"/>
          </a:xfrm>
          <a:prstGeom prst="rect">
            <a:avLst/>
          </a:prstGeom>
        </p:spPr>
      </p:pic>
    </p:spTree>
    <p:extLst>
      <p:ext uri="{BB962C8B-B14F-4D97-AF65-F5344CB8AC3E}">
        <p14:creationId xmlns:p14="http://schemas.microsoft.com/office/powerpoint/2010/main" val="4270873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1301262" y="386862"/>
            <a:ext cx="9205546" cy="5524988"/>
          </a:xfrm>
          <a:prstGeom prst="rect">
            <a:avLst/>
          </a:prstGeom>
        </p:spPr>
      </p:pic>
    </p:spTree>
    <p:extLst>
      <p:ext uri="{BB962C8B-B14F-4D97-AF65-F5344CB8AC3E}">
        <p14:creationId xmlns:p14="http://schemas.microsoft.com/office/powerpoint/2010/main" val="21163386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3662732" y="2133600"/>
            <a:ext cx="6768361" cy="3778250"/>
          </a:xfrm>
          <a:prstGeom prst="rect">
            <a:avLst/>
          </a:prstGeom>
        </p:spPr>
      </p:pic>
    </p:spTree>
    <p:extLst>
      <p:ext uri="{BB962C8B-B14F-4D97-AF65-F5344CB8AC3E}">
        <p14:creationId xmlns:p14="http://schemas.microsoft.com/office/powerpoint/2010/main" val="263087066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760291" y="2151853"/>
            <a:ext cx="8573243" cy="3741744"/>
          </a:xfrm>
          <a:prstGeom prst="rect">
            <a:avLst/>
          </a:prstGeom>
        </p:spPr>
      </p:pic>
    </p:spTree>
    <p:extLst>
      <p:ext uri="{BB962C8B-B14F-4D97-AF65-F5344CB8AC3E}">
        <p14:creationId xmlns:p14="http://schemas.microsoft.com/office/powerpoint/2010/main" val="60269047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760291" y="2327128"/>
            <a:ext cx="8573243" cy="3391194"/>
          </a:xfrm>
          <a:prstGeom prst="rect">
            <a:avLst/>
          </a:prstGeom>
        </p:spPr>
      </p:pic>
    </p:spTree>
    <p:extLst>
      <p:ext uri="{BB962C8B-B14F-4D97-AF65-F5344CB8AC3E}">
        <p14:creationId xmlns:p14="http://schemas.microsoft.com/office/powerpoint/2010/main" val="134892686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3762113" y="2133600"/>
            <a:ext cx="6569600" cy="3778250"/>
          </a:xfrm>
          <a:prstGeom prst="rect">
            <a:avLst/>
          </a:prstGeom>
        </p:spPr>
      </p:pic>
    </p:spTree>
    <p:extLst>
      <p:ext uri="{BB962C8B-B14F-4D97-AF65-F5344CB8AC3E}">
        <p14:creationId xmlns:p14="http://schemas.microsoft.com/office/powerpoint/2010/main" val="27028594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KET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600750" y="2133600"/>
            <a:ext cx="8892325" cy="3778250"/>
          </a:xfrm>
          <a:prstGeom prst="rect">
            <a:avLst/>
          </a:prstGeom>
        </p:spPr>
      </p:pic>
    </p:spTree>
    <p:extLst>
      <p:ext uri="{BB962C8B-B14F-4D97-AF65-F5344CB8AC3E}">
        <p14:creationId xmlns:p14="http://schemas.microsoft.com/office/powerpoint/2010/main" val="21011366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KEY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589213" y="2723058"/>
            <a:ext cx="8915400" cy="2599334"/>
          </a:xfrm>
          <a:prstGeom prst="rect">
            <a:avLst/>
          </a:prstGeom>
        </p:spPr>
      </p:pic>
    </p:spTree>
    <p:extLst>
      <p:ext uri="{BB962C8B-B14F-4D97-AF65-F5344CB8AC3E}">
        <p14:creationId xmlns:p14="http://schemas.microsoft.com/office/powerpoint/2010/main" val="40239020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KEY RECOMMENDATION</a:t>
            </a:r>
            <a:endParaRPr lang="ar-SA"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2760291" y="2643385"/>
            <a:ext cx="8573243" cy="2758679"/>
          </a:xfrm>
          <a:prstGeom prst="rect">
            <a:avLst/>
          </a:prstGeom>
        </p:spPr>
      </p:pic>
    </p:spTree>
    <p:extLst>
      <p:ext uri="{BB962C8B-B14F-4D97-AF65-F5344CB8AC3E}">
        <p14:creationId xmlns:p14="http://schemas.microsoft.com/office/powerpoint/2010/main" val="10052560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KEY RECOMMENDATION</a:t>
            </a:r>
            <a:endParaRPr lang="ar-SA"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2589213" y="2750795"/>
            <a:ext cx="8915400" cy="2543860"/>
          </a:xfrm>
          <a:prstGeom prst="rect">
            <a:avLst/>
          </a:prstGeom>
        </p:spPr>
      </p:pic>
    </p:spTree>
    <p:extLst>
      <p:ext uri="{BB962C8B-B14F-4D97-AF65-F5344CB8AC3E}">
        <p14:creationId xmlns:p14="http://schemas.microsoft.com/office/powerpoint/2010/main" val="24814612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KEY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589213" y="2378329"/>
            <a:ext cx="8915400" cy="3288791"/>
          </a:xfrm>
          <a:prstGeom prst="rect">
            <a:avLst/>
          </a:prstGeom>
        </p:spPr>
      </p:pic>
    </p:spTree>
    <p:extLst>
      <p:ext uri="{BB962C8B-B14F-4D97-AF65-F5344CB8AC3E}">
        <p14:creationId xmlns:p14="http://schemas.microsoft.com/office/powerpoint/2010/main" val="20496048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KEY RECOMMENDATION</a:t>
            </a:r>
            <a:endParaRPr lang="ar-SA" dirty="0"/>
          </a:p>
        </p:txBody>
      </p:sp>
      <p:pic>
        <p:nvPicPr>
          <p:cNvPr id="4" name="Content Placeholder 3"/>
          <p:cNvPicPr>
            <a:picLocks noGrp="1" noChangeAspect="1"/>
          </p:cNvPicPr>
          <p:nvPr>
            <p:ph idx="1"/>
          </p:nvPr>
        </p:nvPicPr>
        <p:blipFill>
          <a:blip r:embed="rId2"/>
          <a:stretch>
            <a:fillRect/>
          </a:stretch>
        </p:blipFill>
        <p:spPr>
          <a:xfrm>
            <a:off x="2855067" y="2133600"/>
            <a:ext cx="8383691" cy="3778250"/>
          </a:xfrm>
          <a:prstGeom prst="rect">
            <a:avLst/>
          </a:prstGeom>
        </p:spPr>
      </p:pic>
    </p:spTree>
    <p:extLst>
      <p:ext uri="{BB962C8B-B14F-4D97-AF65-F5344CB8AC3E}">
        <p14:creationId xmlns:p14="http://schemas.microsoft.com/office/powerpoint/2010/main" val="378444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69" y="0"/>
            <a:ext cx="11355143" cy="703385"/>
          </a:xfrm>
        </p:spPr>
        <p:txBody>
          <a:bodyPr>
            <a:normAutofit/>
          </a:bodyPr>
          <a:lstStyle/>
          <a:p>
            <a:endParaRPr lang="ar-SA" dirty="0"/>
          </a:p>
        </p:txBody>
      </p:sp>
      <p:sp>
        <p:nvSpPr>
          <p:cNvPr id="3" name="Content Placeholder 2"/>
          <p:cNvSpPr>
            <a:spLocks noGrp="1"/>
          </p:cNvSpPr>
          <p:nvPr>
            <p:ph idx="1"/>
          </p:nvPr>
        </p:nvSpPr>
        <p:spPr>
          <a:xfrm>
            <a:off x="149469" y="1239715"/>
            <a:ext cx="11355143" cy="5521570"/>
          </a:xfrm>
        </p:spPr>
        <p:txBody>
          <a:bodyPr>
            <a:normAutofit/>
          </a:bodyPr>
          <a:lstStyle/>
          <a:p>
            <a:pPr algn="l"/>
            <a:r>
              <a:rPr lang="en-US" sz="2400" b="1" dirty="0"/>
              <a:t>All women with a twin pregnancy should be offered an ultrasound examination between 11+0 weeks and 13+6 weeks of gestation (crown–rump length 45–84 mm) to assess fetal viability, gestational age and </a:t>
            </a:r>
            <a:r>
              <a:rPr lang="en-US" sz="2400" b="1" dirty="0" err="1"/>
              <a:t>chorionicity</a:t>
            </a:r>
            <a:r>
              <a:rPr lang="en-US" sz="2400" b="1" dirty="0"/>
              <a:t>, and to exclude major congenital malformations</a:t>
            </a:r>
            <a:endParaRPr lang="ar-SA" sz="2400" b="1" dirty="0"/>
          </a:p>
          <a:p>
            <a:pPr algn="l"/>
            <a:r>
              <a:rPr lang="en-US" sz="2400" dirty="0" err="1">
                <a:solidFill>
                  <a:srgbClr val="FF0000"/>
                </a:solidFill>
              </a:rPr>
              <a:t>Chorionicity</a:t>
            </a:r>
            <a:r>
              <a:rPr lang="en-US" sz="2400" dirty="0">
                <a:solidFill>
                  <a:srgbClr val="FF0000"/>
                </a:solidFill>
              </a:rPr>
              <a:t> </a:t>
            </a:r>
            <a:r>
              <a:rPr lang="en-US" sz="2400" dirty="0"/>
              <a:t>should be determined at the time the twin pregnancy is detected by ultrasound based upon the number </a:t>
            </a:r>
            <a:r>
              <a:rPr lang="en-US" sz="2400" b="1" dirty="0">
                <a:solidFill>
                  <a:srgbClr val="FF0000"/>
                </a:solidFill>
              </a:rPr>
              <a:t>of placental masses</a:t>
            </a:r>
            <a:r>
              <a:rPr lang="en-US" sz="2400" b="1" dirty="0"/>
              <a:t>,</a:t>
            </a:r>
            <a:r>
              <a:rPr lang="en-US" sz="2400" dirty="0"/>
              <a:t> </a:t>
            </a:r>
            <a:r>
              <a:rPr lang="en-US" sz="2400" b="1" dirty="0"/>
              <a:t>the appearance of the membrane attachment to the placenta and the membrane thickness</a:t>
            </a:r>
            <a:r>
              <a:rPr lang="en-US" sz="2400" dirty="0"/>
              <a:t>.</a:t>
            </a:r>
          </a:p>
          <a:p>
            <a:pPr algn="l"/>
            <a:r>
              <a:rPr lang="en-US" sz="2400" dirty="0"/>
              <a:t>If there is </a:t>
            </a:r>
            <a:r>
              <a:rPr lang="en-US" sz="2400" dirty="0">
                <a:solidFill>
                  <a:srgbClr val="FF0000"/>
                </a:solidFill>
              </a:rPr>
              <a:t>uncertainty</a:t>
            </a:r>
            <a:r>
              <a:rPr lang="en-US" sz="2400" dirty="0"/>
              <a:t> about the diagnosis of </a:t>
            </a:r>
            <a:r>
              <a:rPr lang="en-US" sz="2400" dirty="0" err="1"/>
              <a:t>chorionicity</a:t>
            </a:r>
            <a:r>
              <a:rPr lang="en-US" sz="2400" dirty="0"/>
              <a:t>, a photographic record of the ultrasound appearance of the membrane attachment to the placenta should be retained and a </a:t>
            </a:r>
            <a:r>
              <a:rPr lang="en-US" sz="2400" b="1" dirty="0">
                <a:solidFill>
                  <a:srgbClr val="FF0000"/>
                </a:solidFill>
              </a:rPr>
              <a:t>second opinion should be </a:t>
            </a:r>
            <a:r>
              <a:rPr lang="en-US" sz="2400" dirty="0">
                <a:solidFill>
                  <a:srgbClr val="FF0000"/>
                </a:solidFill>
              </a:rPr>
              <a:t>sought.</a:t>
            </a:r>
            <a:endParaRPr lang="ar-SA" sz="2400" b="1" dirty="0">
              <a:solidFill>
                <a:srgbClr val="FF0000"/>
              </a:solidFill>
            </a:endParaRPr>
          </a:p>
          <a:p>
            <a:pPr algn="l"/>
            <a:r>
              <a:rPr lang="ar-SA" sz="2400" b="1" dirty="0"/>
              <a:t>   </a:t>
            </a:r>
          </a:p>
        </p:txBody>
      </p:sp>
    </p:spTree>
    <p:extLst>
      <p:ext uri="{BB962C8B-B14F-4D97-AF65-F5344CB8AC3E}">
        <p14:creationId xmlns:p14="http://schemas.microsoft.com/office/powerpoint/2010/main" val="27372912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KEY RECOMMENDATION</a:t>
            </a:r>
            <a:endParaRPr lang="ar-SA" b="1" dirty="0">
              <a:solidFill>
                <a:srgbClr val="FF0000"/>
              </a:solidFill>
            </a:endParaRPr>
          </a:p>
        </p:txBody>
      </p:sp>
      <p:pic>
        <p:nvPicPr>
          <p:cNvPr id="4" name="Content Placeholder 3"/>
          <p:cNvPicPr>
            <a:picLocks noGrp="1" noChangeAspect="1"/>
          </p:cNvPicPr>
          <p:nvPr>
            <p:ph idx="1"/>
          </p:nvPr>
        </p:nvPicPr>
        <p:blipFill>
          <a:blip r:embed="rId2"/>
          <a:stretch>
            <a:fillRect/>
          </a:stretch>
        </p:blipFill>
        <p:spPr>
          <a:xfrm>
            <a:off x="2760291" y="2631954"/>
            <a:ext cx="8573243" cy="2781541"/>
          </a:xfrm>
          <a:prstGeom prst="rect">
            <a:avLst/>
          </a:prstGeom>
        </p:spPr>
      </p:pic>
    </p:spTree>
    <p:extLst>
      <p:ext uri="{BB962C8B-B14F-4D97-AF65-F5344CB8AC3E}">
        <p14:creationId xmlns:p14="http://schemas.microsoft.com/office/powerpoint/2010/main" val="302792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958362" y="2133600"/>
            <a:ext cx="10546250" cy="3777622"/>
          </a:xfrm>
        </p:spPr>
        <p:txBody>
          <a:bodyPr/>
          <a:lstStyle/>
          <a:p>
            <a:pPr algn="l"/>
            <a:r>
              <a:rPr lang="en-US" sz="2400" b="1" dirty="0"/>
              <a:t>If there is still doubt in the diagnosis of </a:t>
            </a:r>
            <a:r>
              <a:rPr lang="en-US" sz="2400" b="1" dirty="0" err="1"/>
              <a:t>chorionicity</a:t>
            </a:r>
            <a:r>
              <a:rPr lang="en-US" sz="2400" b="1" dirty="0"/>
              <a:t>, the woman should be referred to a specialist without delay.</a:t>
            </a:r>
          </a:p>
          <a:p>
            <a:pPr algn="l"/>
            <a:r>
              <a:rPr lang="en-US" sz="2400" dirty="0"/>
              <a:t> </a:t>
            </a:r>
          </a:p>
          <a:p>
            <a:pPr algn="l"/>
            <a:r>
              <a:rPr lang="en-US" sz="2400" b="1" dirty="0"/>
              <a:t>Clinicians and women should be aware that </a:t>
            </a:r>
            <a:r>
              <a:rPr lang="en-US" sz="2400" b="1" dirty="0" err="1"/>
              <a:t>monochorionic</a:t>
            </a:r>
            <a:r>
              <a:rPr lang="en-US" sz="2400" b="1" dirty="0"/>
              <a:t> twin pregnancies have higher fetal loss rates than </a:t>
            </a:r>
            <a:r>
              <a:rPr lang="en-US" sz="2400" b="1" dirty="0" err="1"/>
              <a:t>dichorionic</a:t>
            </a:r>
            <a:r>
              <a:rPr lang="en-US" sz="2400" b="1" dirty="0"/>
              <a:t> twin pregnancies, </a:t>
            </a:r>
            <a:r>
              <a:rPr lang="en-US" sz="2400" b="1" dirty="0">
                <a:solidFill>
                  <a:srgbClr val="FF0000"/>
                </a:solidFill>
              </a:rPr>
              <a:t>mainly due to second trimester </a:t>
            </a:r>
            <a:r>
              <a:rPr lang="en-US" sz="2400" b="1" dirty="0"/>
              <a:t>loss and, overall, may have a higher risk of associated neurodevelopmental morbidity. This should form part of the parental counselling</a:t>
            </a:r>
            <a:r>
              <a:rPr lang="en-US" b="1" dirty="0"/>
              <a:t>.</a:t>
            </a:r>
          </a:p>
          <a:p>
            <a:pPr algn="l"/>
            <a:endParaRPr lang="en-US" b="1" dirty="0"/>
          </a:p>
          <a:p>
            <a:pPr algn="l"/>
            <a:endParaRPr lang="en-US" b="1" dirty="0"/>
          </a:p>
          <a:p>
            <a:pPr algn="l"/>
            <a:endParaRPr lang="ar-SA" b="1" dirty="0"/>
          </a:p>
        </p:txBody>
      </p:sp>
    </p:spTree>
    <p:extLst>
      <p:ext uri="{BB962C8B-B14F-4D97-AF65-F5344CB8AC3E}">
        <p14:creationId xmlns:p14="http://schemas.microsoft.com/office/powerpoint/2010/main" val="3992847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77152"/>
          </a:xfrm>
        </p:spPr>
        <p:txBody>
          <a:bodyPr/>
          <a:lstStyle/>
          <a:p>
            <a:endParaRPr lang="ar-SA" dirty="0"/>
          </a:p>
        </p:txBody>
      </p:sp>
      <p:sp>
        <p:nvSpPr>
          <p:cNvPr id="3" name="Content Placeholder 2"/>
          <p:cNvSpPr>
            <a:spLocks noGrp="1"/>
          </p:cNvSpPr>
          <p:nvPr>
            <p:ph idx="1"/>
          </p:nvPr>
        </p:nvSpPr>
        <p:spPr>
          <a:xfrm>
            <a:off x="369277" y="1485900"/>
            <a:ext cx="11135335" cy="4425322"/>
          </a:xfrm>
        </p:spPr>
        <p:txBody>
          <a:bodyPr/>
          <a:lstStyle/>
          <a:p>
            <a:pPr algn="l"/>
            <a:r>
              <a:rPr lang="en-US" sz="2400" b="1" dirty="0"/>
              <a:t>Women with </a:t>
            </a:r>
            <a:r>
              <a:rPr lang="en-US" sz="2400" b="1" dirty="0" err="1"/>
              <a:t>monochorionic</a:t>
            </a:r>
            <a:r>
              <a:rPr lang="en-US" sz="2400" b="1" dirty="0"/>
              <a:t> twins who wish to have aneuploidy screening should be offered </a:t>
            </a:r>
            <a:r>
              <a:rPr lang="en-US" sz="2400" b="1" dirty="0">
                <a:solidFill>
                  <a:srgbClr val="FF0000"/>
                </a:solidFill>
              </a:rPr>
              <a:t>nuchal translucency measurements in conjunction with first trimester serum markers </a:t>
            </a:r>
            <a:r>
              <a:rPr lang="en-US" sz="2400" b="1" dirty="0"/>
              <a:t>(</a:t>
            </a:r>
            <a:r>
              <a:rPr lang="en-US" sz="2400" b="1" dirty="0">
                <a:solidFill>
                  <a:srgbClr val="FF0000"/>
                </a:solidFill>
              </a:rPr>
              <a:t>combined </a:t>
            </a:r>
            <a:endParaRPr lang="ar-SA" sz="2400" b="1" dirty="0"/>
          </a:p>
          <a:p>
            <a:pPr algn="l"/>
            <a:r>
              <a:rPr lang="en-US" sz="2400" b="1" dirty="0">
                <a:solidFill>
                  <a:srgbClr val="FF0000"/>
                </a:solidFill>
              </a:rPr>
              <a:t>screening test) at 11+0 weeks to 13+6 weeks of gestation (crown–rump length 45–84 </a:t>
            </a:r>
            <a:r>
              <a:rPr lang="en-US" sz="2400" b="1" dirty="0"/>
              <a:t>mm</a:t>
            </a:r>
            <a:r>
              <a:rPr lang="en-US" b="1" dirty="0"/>
              <a:t>)</a:t>
            </a:r>
            <a:r>
              <a:rPr lang="en-US" dirty="0"/>
              <a:t> </a:t>
            </a:r>
            <a:endParaRPr lang="ar-SA" dirty="0"/>
          </a:p>
          <a:p>
            <a:pPr algn="l"/>
            <a:endParaRPr lang="ar-SA" dirty="0"/>
          </a:p>
          <a:p>
            <a:pPr algn="l"/>
            <a:endParaRPr lang="en-US" dirty="0"/>
          </a:p>
          <a:p>
            <a:pPr algn="l"/>
            <a:r>
              <a:rPr lang="en-US" sz="2400" b="1" dirty="0"/>
              <a:t>In women with </a:t>
            </a:r>
            <a:r>
              <a:rPr lang="en-US" sz="2400" b="1" dirty="0" err="1"/>
              <a:t>monochorionic</a:t>
            </a:r>
            <a:r>
              <a:rPr lang="en-US" sz="2400" b="1" dirty="0"/>
              <a:t> twin pregnancies who ‘miss’ or who have unsuccessful first trimester screening for aneuploidy, </a:t>
            </a:r>
            <a:r>
              <a:rPr lang="en-US" sz="2400" b="1" dirty="0">
                <a:solidFill>
                  <a:srgbClr val="FF0000"/>
                </a:solidFill>
              </a:rPr>
              <a:t>second trimester </a:t>
            </a:r>
            <a:r>
              <a:rPr lang="en-US" sz="2400" b="1" dirty="0"/>
              <a:t>screening by the </a:t>
            </a:r>
            <a:r>
              <a:rPr lang="en-US" sz="2400" b="1" dirty="0">
                <a:solidFill>
                  <a:srgbClr val="FF0000"/>
                </a:solidFill>
              </a:rPr>
              <a:t>quadruple test should be offered.</a:t>
            </a:r>
            <a:endParaRPr lang="ar-SA" sz="2400" b="1" dirty="0">
              <a:solidFill>
                <a:srgbClr val="FF0000"/>
              </a:solidFill>
            </a:endParaRPr>
          </a:p>
          <a:p>
            <a:pPr algn="l"/>
            <a:endParaRPr lang="ar-SA" b="1" dirty="0">
              <a:solidFill>
                <a:srgbClr val="FF0000"/>
              </a:solidFill>
            </a:endParaRPr>
          </a:p>
          <a:p>
            <a:pPr algn="l"/>
            <a:endParaRPr lang="ar-SA" b="1" dirty="0"/>
          </a:p>
        </p:txBody>
      </p:sp>
    </p:spTree>
    <p:extLst>
      <p:ext uri="{BB962C8B-B14F-4D97-AF65-F5344CB8AC3E}">
        <p14:creationId xmlns:p14="http://schemas.microsoft.com/office/powerpoint/2010/main" val="2794122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4163" y="624110"/>
            <a:ext cx="9860450" cy="817828"/>
          </a:xfrm>
        </p:spPr>
        <p:txBody>
          <a:bodyPr/>
          <a:lstStyle/>
          <a:p>
            <a:endParaRPr lang="ar-SA" dirty="0"/>
          </a:p>
        </p:txBody>
      </p:sp>
      <p:sp>
        <p:nvSpPr>
          <p:cNvPr id="3" name="Content Placeholder 2"/>
          <p:cNvSpPr>
            <a:spLocks noGrp="1"/>
          </p:cNvSpPr>
          <p:nvPr>
            <p:ph idx="1"/>
          </p:nvPr>
        </p:nvSpPr>
        <p:spPr>
          <a:xfrm>
            <a:off x="149469" y="1556238"/>
            <a:ext cx="11355143" cy="4354984"/>
          </a:xfrm>
        </p:spPr>
        <p:txBody>
          <a:bodyPr>
            <a:normAutofit/>
          </a:bodyPr>
          <a:lstStyle/>
          <a:p>
            <a:pPr algn="l"/>
            <a:r>
              <a:rPr lang="en-US" sz="2400" dirty="0"/>
              <a:t>All </a:t>
            </a:r>
            <a:r>
              <a:rPr lang="en-US" sz="2400" dirty="0" err="1"/>
              <a:t>monochorionic</a:t>
            </a:r>
            <a:r>
              <a:rPr lang="en-US" sz="2400" dirty="0"/>
              <a:t> twins should undergo a routine detailed ultrasound scan between </a:t>
            </a:r>
            <a:r>
              <a:rPr lang="en-US" sz="2400" b="1" dirty="0"/>
              <a:t>18 and 20+6 weeks of </a:t>
            </a:r>
            <a:r>
              <a:rPr lang="en-US" sz="2400" dirty="0"/>
              <a:t>gestation which includes extended views of the fetal heart anatomy .</a:t>
            </a:r>
          </a:p>
          <a:p>
            <a:pPr algn="l"/>
            <a:r>
              <a:rPr lang="en-US" sz="2400" b="1" dirty="0">
                <a:solidFill>
                  <a:srgbClr val="FF0000"/>
                </a:solidFill>
              </a:rPr>
              <a:t>Fetal ultrasound assessment should take place every 2 weeks in uncomplicated </a:t>
            </a:r>
            <a:r>
              <a:rPr lang="en-US" sz="2400" b="1" dirty="0" err="1">
                <a:solidFill>
                  <a:srgbClr val="FF0000"/>
                </a:solidFill>
              </a:rPr>
              <a:t>monochorionic</a:t>
            </a:r>
            <a:r>
              <a:rPr lang="en-US" sz="2400" b="1" dirty="0">
                <a:solidFill>
                  <a:srgbClr val="FF0000"/>
                </a:solidFill>
              </a:rPr>
              <a:t> pregnancies from 16+0 weeks onwards until delivery .</a:t>
            </a:r>
          </a:p>
          <a:p>
            <a:pPr algn="l"/>
            <a:endParaRPr lang="en-US" sz="2400" b="1" dirty="0">
              <a:solidFill>
                <a:srgbClr val="FF0000"/>
              </a:solidFill>
            </a:endParaRPr>
          </a:p>
          <a:p>
            <a:pPr algn="l"/>
            <a:endParaRPr lang="en-US" sz="2400" dirty="0"/>
          </a:p>
          <a:p>
            <a:pPr algn="l"/>
            <a:endParaRPr lang="ar-SA" sz="2400" dirty="0"/>
          </a:p>
        </p:txBody>
      </p:sp>
    </p:spTree>
    <p:extLst>
      <p:ext uri="{BB962C8B-B14F-4D97-AF65-F5344CB8AC3E}">
        <p14:creationId xmlns:p14="http://schemas.microsoft.com/office/powerpoint/2010/main" val="4102283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dirty="0"/>
          </a:p>
        </p:txBody>
      </p:sp>
      <p:sp>
        <p:nvSpPr>
          <p:cNvPr id="3" name="Content Placeholder 2"/>
          <p:cNvSpPr>
            <a:spLocks noGrp="1"/>
          </p:cNvSpPr>
          <p:nvPr>
            <p:ph idx="1"/>
          </p:nvPr>
        </p:nvSpPr>
        <p:spPr>
          <a:xfrm>
            <a:off x="246185" y="2133600"/>
            <a:ext cx="11258427" cy="3777622"/>
          </a:xfrm>
        </p:spPr>
        <p:txBody>
          <a:bodyPr/>
          <a:lstStyle/>
          <a:p>
            <a:pPr algn="l"/>
            <a:r>
              <a:rPr lang="en-US" sz="2400" b="1" dirty="0"/>
              <a:t>At every ultrasound examination, liquor volume in each of the amniotic sacs should be assessed and a deepest vertical pocket (DVP) depth measured and recorded, as well as the umbilical artery </a:t>
            </a:r>
            <a:r>
              <a:rPr lang="en-US" sz="2400" b="1" dirty="0" err="1"/>
              <a:t>pulsatility</a:t>
            </a:r>
            <a:r>
              <a:rPr lang="en-US" sz="2400" b="1" dirty="0"/>
              <a:t> index (UAPI). Fetal bladders should also be </a:t>
            </a:r>
            <a:r>
              <a:rPr lang="en-US" sz="2400" b="1" dirty="0" err="1"/>
              <a:t>visualised</a:t>
            </a:r>
            <a:r>
              <a:rPr lang="en-US" sz="2400" b="1" dirty="0"/>
              <a:t>. Although first presentation of twin-to-twin transfusion syndrome </a:t>
            </a:r>
            <a:r>
              <a:rPr lang="en-US" sz="2400" b="1" dirty="0">
                <a:solidFill>
                  <a:srgbClr val="FF0000"/>
                </a:solidFill>
              </a:rPr>
              <a:t>(TTTS) is rare after 26+0 </a:t>
            </a:r>
            <a:r>
              <a:rPr lang="en-US" sz="2400" b="1" dirty="0"/>
              <a:t>weeks of gestation, it can occur and therefore, scans should be performed at 2-weekly intervals in uncomplicated </a:t>
            </a:r>
            <a:r>
              <a:rPr lang="en-US" sz="2400" b="1" dirty="0" err="1"/>
              <a:t>monochorionic</a:t>
            </a:r>
            <a:r>
              <a:rPr lang="en-US" sz="2400" b="1" dirty="0"/>
              <a:t> twins until delivery .</a:t>
            </a:r>
            <a:endParaRPr lang="ar-SA" b="1" dirty="0"/>
          </a:p>
        </p:txBody>
      </p:sp>
    </p:spTree>
    <p:extLst>
      <p:ext uri="{BB962C8B-B14F-4D97-AF65-F5344CB8AC3E}">
        <p14:creationId xmlns:p14="http://schemas.microsoft.com/office/powerpoint/2010/main" val="230860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5663" y="70194"/>
            <a:ext cx="8911687" cy="1280890"/>
          </a:xfrm>
        </p:spPr>
        <p:txBody>
          <a:bodyPr/>
          <a:lstStyle/>
          <a:p>
            <a:endParaRPr lang="ar-SA" dirty="0"/>
          </a:p>
        </p:txBody>
      </p:sp>
      <p:sp>
        <p:nvSpPr>
          <p:cNvPr id="3" name="Content Placeholder 2"/>
          <p:cNvSpPr>
            <a:spLocks noGrp="1"/>
          </p:cNvSpPr>
          <p:nvPr>
            <p:ph idx="1"/>
          </p:nvPr>
        </p:nvSpPr>
        <p:spPr>
          <a:xfrm>
            <a:off x="211015" y="1591408"/>
            <a:ext cx="11980985" cy="5266592"/>
          </a:xfrm>
        </p:spPr>
        <p:txBody>
          <a:bodyPr/>
          <a:lstStyle/>
          <a:p>
            <a:pPr algn="l"/>
            <a:r>
              <a:rPr lang="en-US" sz="2400" dirty="0">
                <a:solidFill>
                  <a:srgbClr val="FF0000"/>
                </a:solidFill>
              </a:rPr>
              <a:t>Screening for TTTS by first trimester nuchal translucency measurements should not be offered. </a:t>
            </a:r>
          </a:p>
          <a:p>
            <a:pPr algn="l"/>
            <a:r>
              <a:rPr lang="en-US" sz="2400" b="1" dirty="0"/>
              <a:t>TAPS</a:t>
            </a:r>
            <a:r>
              <a:rPr lang="en-US" sz="2400" dirty="0"/>
              <a:t> should be screened for </a:t>
            </a:r>
            <a:r>
              <a:rPr lang="en-US" sz="2400" b="1" dirty="0"/>
              <a:t>following </a:t>
            </a:r>
            <a:r>
              <a:rPr lang="en-US" sz="2400" b="1" dirty="0" err="1"/>
              <a:t>fetoscopic</a:t>
            </a:r>
            <a:r>
              <a:rPr lang="en-US" sz="2400" b="1" dirty="0"/>
              <a:t> laser ablation for TTTS </a:t>
            </a:r>
            <a:r>
              <a:rPr lang="en-US" sz="2400" dirty="0"/>
              <a:t>and in other complicated </a:t>
            </a:r>
            <a:r>
              <a:rPr lang="en-US" sz="2400" dirty="0" err="1"/>
              <a:t>monochorionic</a:t>
            </a:r>
            <a:r>
              <a:rPr lang="en-US" sz="2400" dirty="0"/>
              <a:t> pregnancies requiring referral to a fetal medicine </a:t>
            </a:r>
            <a:r>
              <a:rPr lang="en-US" sz="2400" dirty="0" err="1"/>
              <a:t>centre</a:t>
            </a:r>
            <a:r>
              <a:rPr lang="en-US" sz="2400" dirty="0"/>
              <a:t> (such as those complicated by </a:t>
            </a:r>
            <a:r>
              <a:rPr lang="en-US" sz="2400" dirty="0" err="1"/>
              <a:t>sGR</a:t>
            </a:r>
            <a:r>
              <a:rPr lang="en-US" sz="2400" dirty="0"/>
              <a:t>) by </a:t>
            </a:r>
            <a:r>
              <a:rPr lang="en-US" sz="2400" b="1" dirty="0">
                <a:solidFill>
                  <a:srgbClr val="FF0000"/>
                </a:solidFill>
              </a:rPr>
              <a:t>serial middle cerebral artery peak systolic velocity </a:t>
            </a:r>
            <a:r>
              <a:rPr lang="en-US" b="1" dirty="0">
                <a:solidFill>
                  <a:srgbClr val="FF0000"/>
                </a:solidFill>
              </a:rPr>
              <a:t>(MCA PSV)</a:t>
            </a:r>
            <a:endParaRPr lang="ar-SA" b="1" dirty="0">
              <a:solidFill>
                <a:srgbClr val="FF0000"/>
              </a:solidFill>
            </a:endParaRPr>
          </a:p>
          <a:p>
            <a:pPr algn="l"/>
            <a:endParaRPr lang="ar-SA" dirty="0">
              <a:solidFill>
                <a:srgbClr val="FF0000"/>
              </a:solidFill>
            </a:endParaRPr>
          </a:p>
          <a:p>
            <a:pPr algn="l"/>
            <a:endParaRPr lang="ar-SA" dirty="0">
              <a:solidFill>
                <a:srgbClr val="FF0000"/>
              </a:solidFill>
            </a:endParaRPr>
          </a:p>
          <a:p>
            <a:pPr algn="l"/>
            <a:endParaRPr lang="ar-SA" dirty="0">
              <a:solidFill>
                <a:srgbClr val="FF0000"/>
              </a:solidFill>
            </a:endParaRPr>
          </a:p>
        </p:txBody>
      </p:sp>
    </p:spTree>
    <p:extLst>
      <p:ext uri="{BB962C8B-B14F-4D97-AF65-F5344CB8AC3E}">
        <p14:creationId xmlns:p14="http://schemas.microsoft.com/office/powerpoint/2010/main" val="1033025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369421"/>
          </a:xfrm>
        </p:spPr>
        <p:txBody>
          <a:bodyPr>
            <a:normAutofit fontScale="90000"/>
          </a:bodyPr>
          <a:lstStyle/>
          <a:p>
            <a:endParaRPr lang="ar-SA" dirty="0"/>
          </a:p>
        </p:txBody>
      </p:sp>
      <p:sp>
        <p:nvSpPr>
          <p:cNvPr id="3" name="Content Placeholder 2"/>
          <p:cNvSpPr>
            <a:spLocks noGrp="1"/>
          </p:cNvSpPr>
          <p:nvPr>
            <p:ph idx="1"/>
          </p:nvPr>
        </p:nvSpPr>
        <p:spPr>
          <a:xfrm>
            <a:off x="158262" y="1397977"/>
            <a:ext cx="11346350" cy="4513245"/>
          </a:xfrm>
        </p:spPr>
        <p:txBody>
          <a:bodyPr/>
          <a:lstStyle/>
          <a:p>
            <a:pPr algn="l"/>
            <a:r>
              <a:rPr lang="en-US" sz="2400" b="1" dirty="0"/>
              <a:t>Screening for </a:t>
            </a:r>
            <a:r>
              <a:rPr lang="en-US" sz="2400" b="1" dirty="0" err="1"/>
              <a:t>sGR</a:t>
            </a:r>
            <a:r>
              <a:rPr lang="en-US" sz="2400" b="1" dirty="0"/>
              <a:t> </a:t>
            </a:r>
          </a:p>
          <a:p>
            <a:pPr algn="l"/>
            <a:r>
              <a:rPr lang="en-US" sz="2400" dirty="0"/>
              <a:t>At each scan from 20 weeks of gestation (at 2-weekly intervals) onwards, </a:t>
            </a:r>
            <a:r>
              <a:rPr lang="en-US" sz="2400" b="1" dirty="0">
                <a:solidFill>
                  <a:srgbClr val="FF0000"/>
                </a:solidFill>
              </a:rPr>
              <a:t>calculate EFW discordance </a:t>
            </a:r>
            <a:r>
              <a:rPr lang="en-US" sz="2400" dirty="0"/>
              <a:t>using two or more biometric parameters. </a:t>
            </a:r>
          </a:p>
          <a:p>
            <a:pPr algn="l"/>
            <a:endParaRPr lang="en-US" sz="2400" dirty="0"/>
          </a:p>
          <a:p>
            <a:pPr algn="l"/>
            <a:r>
              <a:rPr lang="en-US" sz="2400" b="1" dirty="0"/>
              <a:t>An EFW discordance of more than 20% is associated with an increase in perinatal risk  .</a:t>
            </a:r>
            <a:r>
              <a:rPr lang="en-US" sz="2400" dirty="0"/>
              <a:t> </a:t>
            </a:r>
          </a:p>
          <a:p>
            <a:pPr algn="l"/>
            <a:endParaRPr lang="en-US" sz="2400" dirty="0"/>
          </a:p>
          <a:p>
            <a:pPr algn="l"/>
            <a:r>
              <a:rPr lang="en-US" sz="2400" b="1" dirty="0"/>
              <a:t>At diagnosis</a:t>
            </a:r>
            <a:r>
              <a:rPr lang="en-US" sz="2400" dirty="0"/>
              <a:t>, TTTS should be staged using the </a:t>
            </a:r>
            <a:r>
              <a:rPr lang="en-US" sz="2400" b="1" dirty="0">
                <a:solidFill>
                  <a:srgbClr val="FF0000"/>
                </a:solidFill>
              </a:rPr>
              <a:t>Quintero system</a:t>
            </a:r>
          </a:p>
          <a:p>
            <a:pPr algn="l"/>
            <a:endParaRPr lang="en-US" sz="2400" b="1" dirty="0"/>
          </a:p>
          <a:p>
            <a:pPr algn="l"/>
            <a:endParaRPr lang="ar-SA" sz="2400" b="1" dirty="0"/>
          </a:p>
        </p:txBody>
      </p:sp>
    </p:spTree>
    <p:extLst>
      <p:ext uri="{BB962C8B-B14F-4D97-AF65-F5344CB8AC3E}">
        <p14:creationId xmlns:p14="http://schemas.microsoft.com/office/powerpoint/2010/main" val="2819508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409" y="624110"/>
            <a:ext cx="9913204" cy="554059"/>
          </a:xfrm>
        </p:spPr>
        <p:txBody>
          <a:bodyPr>
            <a:normAutofit fontScale="90000"/>
          </a:bodyPr>
          <a:lstStyle/>
          <a:p>
            <a:r>
              <a:rPr lang="en-US" b="1" dirty="0"/>
              <a:t>MX OF TTTS</a:t>
            </a:r>
            <a:endParaRPr lang="ar-SA" b="1" dirty="0"/>
          </a:p>
        </p:txBody>
      </p:sp>
      <p:sp>
        <p:nvSpPr>
          <p:cNvPr id="3" name="Content Placeholder 2"/>
          <p:cNvSpPr>
            <a:spLocks noGrp="1"/>
          </p:cNvSpPr>
          <p:nvPr>
            <p:ph idx="1"/>
          </p:nvPr>
        </p:nvSpPr>
        <p:spPr>
          <a:xfrm>
            <a:off x="571499" y="1327638"/>
            <a:ext cx="11298115" cy="5249008"/>
          </a:xfrm>
        </p:spPr>
        <p:txBody>
          <a:bodyPr/>
          <a:lstStyle/>
          <a:p>
            <a:pPr algn="l"/>
            <a:r>
              <a:rPr lang="en-US" sz="2400" b="1" dirty="0"/>
              <a:t>TTTS should be managed in conjunction with fetal medicine </a:t>
            </a:r>
            <a:r>
              <a:rPr lang="en-US" sz="2400" b="1" dirty="0" err="1"/>
              <a:t>centres</a:t>
            </a:r>
            <a:r>
              <a:rPr lang="en-US" sz="2400" b="1" dirty="0"/>
              <a:t> </a:t>
            </a:r>
            <a:r>
              <a:rPr lang="en-US" sz="2400" dirty="0"/>
              <a:t>with recourse to specialist expertise and treatment in </a:t>
            </a:r>
            <a:r>
              <a:rPr lang="en-US" sz="2400" dirty="0" err="1"/>
              <a:t>supraregional</a:t>
            </a:r>
            <a:r>
              <a:rPr lang="en-US" sz="2400" dirty="0"/>
              <a:t> </a:t>
            </a:r>
            <a:r>
              <a:rPr lang="en-US" sz="2400" dirty="0" err="1"/>
              <a:t>centres</a:t>
            </a:r>
            <a:r>
              <a:rPr lang="en-US" sz="2400" dirty="0"/>
              <a:t>. </a:t>
            </a:r>
          </a:p>
          <a:p>
            <a:pPr algn="l"/>
            <a:r>
              <a:rPr lang="en-US" sz="2400" b="1" dirty="0">
                <a:solidFill>
                  <a:srgbClr val="FF0000"/>
                </a:solidFill>
              </a:rPr>
              <a:t>TTTS presenting before 26 weeks of gestation should be treated by </a:t>
            </a:r>
            <a:r>
              <a:rPr lang="en-US" sz="2400" b="1" dirty="0" err="1">
                <a:solidFill>
                  <a:srgbClr val="FF0000"/>
                </a:solidFill>
              </a:rPr>
              <a:t>fetoscopic</a:t>
            </a:r>
            <a:r>
              <a:rPr lang="en-US" sz="2400" b="1" dirty="0">
                <a:solidFill>
                  <a:srgbClr val="FF0000"/>
                </a:solidFill>
              </a:rPr>
              <a:t> laser ablation rather than </a:t>
            </a:r>
            <a:r>
              <a:rPr lang="en-US" sz="2400" b="1" dirty="0" err="1">
                <a:solidFill>
                  <a:srgbClr val="FF0000"/>
                </a:solidFill>
              </a:rPr>
              <a:t>amnioreduction</a:t>
            </a:r>
            <a:r>
              <a:rPr lang="en-US" sz="2400" b="1" dirty="0">
                <a:solidFill>
                  <a:srgbClr val="FF0000"/>
                </a:solidFill>
              </a:rPr>
              <a:t> or </a:t>
            </a:r>
            <a:r>
              <a:rPr lang="en-US" sz="2400" b="1" dirty="0" err="1">
                <a:solidFill>
                  <a:srgbClr val="FF0000"/>
                </a:solidFill>
              </a:rPr>
              <a:t>septostomy</a:t>
            </a:r>
            <a:r>
              <a:rPr lang="en-US" sz="2400" b="1" dirty="0">
                <a:solidFill>
                  <a:srgbClr val="FF0000"/>
                </a:solidFill>
              </a:rPr>
              <a:t> </a:t>
            </a:r>
            <a:r>
              <a:rPr lang="en-US" dirty="0"/>
              <a:t>).</a:t>
            </a:r>
          </a:p>
          <a:p>
            <a:pPr algn="l"/>
            <a:endParaRPr lang="en-US" dirty="0"/>
          </a:p>
          <a:p>
            <a:pPr algn="l"/>
            <a:r>
              <a:rPr lang="en-US" sz="2400" b="1" dirty="0"/>
              <a:t>Delivery</a:t>
            </a:r>
          </a:p>
          <a:p>
            <a:pPr algn="l"/>
            <a:r>
              <a:rPr lang="en-US" sz="2400" dirty="0"/>
              <a:t>Delivery of </a:t>
            </a:r>
            <a:r>
              <a:rPr lang="en-US" sz="2400" b="1" dirty="0" err="1">
                <a:solidFill>
                  <a:srgbClr val="FF0000"/>
                </a:solidFill>
              </a:rPr>
              <a:t>monochorionic</a:t>
            </a:r>
            <a:r>
              <a:rPr lang="en-US" sz="2400" dirty="0"/>
              <a:t> twin pregnancies previously </a:t>
            </a:r>
            <a:r>
              <a:rPr lang="en-US" sz="2400" b="1" dirty="0">
                <a:solidFill>
                  <a:srgbClr val="FF0000"/>
                </a:solidFill>
              </a:rPr>
              <a:t>complicated </a:t>
            </a:r>
            <a:r>
              <a:rPr lang="en-US" sz="2400" dirty="0"/>
              <a:t>by TTTS and treated should be between </a:t>
            </a:r>
            <a:r>
              <a:rPr lang="en-US" sz="2400" dirty="0">
                <a:solidFill>
                  <a:srgbClr val="FF0000"/>
                </a:solidFill>
              </a:rPr>
              <a:t>34+0 and 36+6 weeks </a:t>
            </a:r>
            <a:r>
              <a:rPr lang="en-US" sz="2400" dirty="0"/>
              <a:t>of gestation</a:t>
            </a:r>
            <a:endParaRPr lang="ar-SA" sz="2400" b="1" dirty="0"/>
          </a:p>
          <a:p>
            <a:pPr algn="l"/>
            <a:endParaRPr lang="ar-SA" sz="2400" b="1" dirty="0"/>
          </a:p>
        </p:txBody>
      </p:sp>
    </p:spTree>
    <p:extLst>
      <p:ext uri="{BB962C8B-B14F-4D97-AF65-F5344CB8AC3E}">
        <p14:creationId xmlns:p14="http://schemas.microsoft.com/office/powerpoint/2010/main" val="2123899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OBESITY AND  PREGNANCY</a:t>
            </a:r>
            <a:endParaRPr lang="ar-SA" dirty="0"/>
          </a:p>
        </p:txBody>
      </p:sp>
      <p:pic>
        <p:nvPicPr>
          <p:cNvPr id="4" name="Content Placeholder 3"/>
          <p:cNvPicPr>
            <a:picLocks noGrp="1" noChangeAspect="1"/>
          </p:cNvPicPr>
          <p:nvPr>
            <p:ph idx="1"/>
          </p:nvPr>
        </p:nvPicPr>
        <p:blipFill>
          <a:blip r:embed="rId2"/>
          <a:stretch>
            <a:fillRect/>
          </a:stretch>
        </p:blipFill>
        <p:spPr>
          <a:xfrm>
            <a:off x="668216" y="1905000"/>
            <a:ext cx="9856176" cy="4785946"/>
          </a:xfrm>
          <a:prstGeom prst="rect">
            <a:avLst/>
          </a:prstGeom>
        </p:spPr>
      </p:pic>
    </p:spTree>
    <p:extLst>
      <p:ext uri="{BB962C8B-B14F-4D97-AF65-F5344CB8AC3E}">
        <p14:creationId xmlns:p14="http://schemas.microsoft.com/office/powerpoint/2010/main" val="2745611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of SGR and delivery</a:t>
            </a:r>
            <a:r>
              <a:rPr lang="ar-SA" dirty="0"/>
              <a:t>  </a:t>
            </a:r>
          </a:p>
        </p:txBody>
      </p:sp>
      <p:sp>
        <p:nvSpPr>
          <p:cNvPr id="3" name="Content Placeholder 2"/>
          <p:cNvSpPr>
            <a:spLocks noGrp="1"/>
          </p:cNvSpPr>
          <p:nvPr>
            <p:ph idx="1"/>
          </p:nvPr>
        </p:nvSpPr>
        <p:spPr/>
        <p:txBody>
          <a:bodyPr/>
          <a:lstStyle/>
          <a:p>
            <a:pPr algn="l"/>
            <a:r>
              <a:rPr lang="en-US" sz="2400" b="1" dirty="0"/>
              <a:t>In type I </a:t>
            </a:r>
            <a:r>
              <a:rPr lang="en-US" sz="2400" b="1" dirty="0" err="1"/>
              <a:t>sGR</a:t>
            </a:r>
            <a:r>
              <a:rPr lang="en-US" sz="2400" b="1" dirty="0"/>
              <a:t>, planned </a:t>
            </a:r>
            <a:r>
              <a:rPr lang="en-US" sz="2400" dirty="0"/>
              <a:t>delivery should be considered by 34–36 weeks of gestation if there is satisfactory fetal growth velocity and normal umbilical artery Doppler waveforms. </a:t>
            </a:r>
          </a:p>
          <a:p>
            <a:pPr algn="l"/>
            <a:r>
              <a:rPr lang="en-US" sz="2400" dirty="0"/>
              <a:t> </a:t>
            </a:r>
            <a:r>
              <a:rPr lang="en-US" sz="2400" b="1" dirty="0"/>
              <a:t>In type II and III </a:t>
            </a:r>
            <a:r>
              <a:rPr lang="en-US" sz="2400" b="1" dirty="0" err="1"/>
              <a:t>sGR</a:t>
            </a:r>
            <a:r>
              <a:rPr lang="en-US" sz="2400" b="1" dirty="0"/>
              <a:t>, </a:t>
            </a:r>
            <a:r>
              <a:rPr lang="en-US" sz="2400" dirty="0"/>
              <a:t>delivery should be planned by 32 weeks of gestation, unless fetal growth velocity is significantly abnormal or there is worsening of the fetal Doppler assessment</a:t>
            </a:r>
            <a:r>
              <a:rPr lang="en-US" dirty="0"/>
              <a:t>.</a:t>
            </a:r>
            <a:endParaRPr lang="ar-SA" dirty="0"/>
          </a:p>
        </p:txBody>
      </p:sp>
    </p:spTree>
    <p:extLst>
      <p:ext uri="{BB962C8B-B14F-4D97-AF65-F5344CB8AC3E}">
        <p14:creationId xmlns:p14="http://schemas.microsoft.com/office/powerpoint/2010/main" val="3525610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177" y="624110"/>
            <a:ext cx="9649435" cy="800244"/>
          </a:xfrm>
        </p:spPr>
        <p:txBody>
          <a:bodyPr/>
          <a:lstStyle/>
          <a:p>
            <a:r>
              <a:rPr lang="en-US" b="1" dirty="0"/>
              <a:t>The management of </a:t>
            </a:r>
            <a:r>
              <a:rPr lang="en-US" b="1" dirty="0" err="1"/>
              <a:t>sGR</a:t>
            </a:r>
            <a:endParaRPr lang="ar-SA" b="1" dirty="0"/>
          </a:p>
        </p:txBody>
      </p:sp>
      <p:sp>
        <p:nvSpPr>
          <p:cNvPr id="3" name="Content Placeholder 2"/>
          <p:cNvSpPr>
            <a:spLocks noGrp="1"/>
          </p:cNvSpPr>
          <p:nvPr>
            <p:ph idx="1"/>
          </p:nvPr>
        </p:nvSpPr>
        <p:spPr>
          <a:xfrm>
            <a:off x="984738" y="1424354"/>
            <a:ext cx="10519874" cy="5046784"/>
          </a:xfrm>
        </p:spPr>
        <p:txBody>
          <a:bodyPr>
            <a:normAutofit/>
          </a:bodyPr>
          <a:lstStyle/>
          <a:p>
            <a:pPr algn="l"/>
            <a:r>
              <a:rPr lang="en-US" sz="2400" dirty="0" err="1"/>
              <a:t>sGR</a:t>
            </a:r>
            <a:r>
              <a:rPr lang="en-US" sz="2400" dirty="0"/>
              <a:t> in </a:t>
            </a:r>
            <a:r>
              <a:rPr lang="en-US" sz="2400" dirty="0" err="1"/>
              <a:t>monochorionic</a:t>
            </a:r>
            <a:r>
              <a:rPr lang="en-US" sz="2400" dirty="0"/>
              <a:t> twins requires evaluation in a fetal medicine </a:t>
            </a:r>
            <a:r>
              <a:rPr lang="en-US" sz="2400" dirty="0" err="1"/>
              <a:t>centre</a:t>
            </a:r>
            <a:r>
              <a:rPr lang="en-US" sz="2400" dirty="0"/>
              <a:t> with expertise in the management of such pregnancies .</a:t>
            </a:r>
          </a:p>
          <a:p>
            <a:pPr algn="l"/>
            <a:r>
              <a:rPr lang="en-US" sz="2400" dirty="0"/>
              <a:t>In </a:t>
            </a:r>
            <a:r>
              <a:rPr lang="en-US" sz="2400" dirty="0">
                <a:solidFill>
                  <a:srgbClr val="FF0000"/>
                </a:solidFill>
              </a:rPr>
              <a:t>cases of early-onset </a:t>
            </a:r>
            <a:r>
              <a:rPr lang="en-US" sz="2400" dirty="0" err="1">
                <a:solidFill>
                  <a:srgbClr val="FF0000"/>
                </a:solidFill>
              </a:rPr>
              <a:t>sGR</a:t>
            </a:r>
            <a:r>
              <a:rPr lang="en-US" sz="2400" dirty="0">
                <a:solidFill>
                  <a:srgbClr val="FF0000"/>
                </a:solidFill>
              </a:rPr>
              <a:t> in association </a:t>
            </a:r>
            <a:r>
              <a:rPr lang="en-US" sz="2400" dirty="0"/>
              <a:t>with poor fetal growth velocity and abnormal umbilical artery Doppler assessments, </a:t>
            </a:r>
            <a:r>
              <a:rPr lang="en-US" sz="2400" b="1" dirty="0">
                <a:solidFill>
                  <a:srgbClr val="FF0000"/>
                </a:solidFill>
              </a:rPr>
              <a:t>selective reduction may be considered an option .</a:t>
            </a:r>
          </a:p>
          <a:p>
            <a:pPr algn="l"/>
            <a:endParaRPr lang="en-US" sz="2400" b="1" dirty="0">
              <a:solidFill>
                <a:srgbClr val="FF0000"/>
              </a:solidFill>
            </a:endParaRPr>
          </a:p>
          <a:p>
            <a:pPr algn="l"/>
            <a:endParaRPr lang="ar-SA" sz="2400" b="1" dirty="0">
              <a:solidFill>
                <a:srgbClr val="FF0000"/>
              </a:solidFill>
            </a:endParaRPr>
          </a:p>
        </p:txBody>
      </p:sp>
    </p:spTree>
    <p:extLst>
      <p:ext uri="{BB962C8B-B14F-4D97-AF65-F5344CB8AC3E}">
        <p14:creationId xmlns:p14="http://schemas.microsoft.com/office/powerpoint/2010/main" val="1108455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70338"/>
            <a:ext cx="8911687" cy="633047"/>
          </a:xfrm>
        </p:spPr>
        <p:txBody>
          <a:bodyPr>
            <a:normAutofit fontScale="90000"/>
          </a:bodyPr>
          <a:lstStyle/>
          <a:p>
            <a:endParaRPr lang="ar-SA" dirty="0"/>
          </a:p>
        </p:txBody>
      </p:sp>
      <p:sp>
        <p:nvSpPr>
          <p:cNvPr id="3" name="Content Placeholder 2"/>
          <p:cNvSpPr>
            <a:spLocks noGrp="1"/>
          </p:cNvSpPr>
          <p:nvPr>
            <p:ph idx="1"/>
          </p:nvPr>
        </p:nvSpPr>
        <p:spPr>
          <a:xfrm>
            <a:off x="483577" y="1178169"/>
            <a:ext cx="11021035" cy="4733053"/>
          </a:xfrm>
        </p:spPr>
        <p:txBody>
          <a:bodyPr>
            <a:normAutofit lnSpcReduction="10000"/>
          </a:bodyPr>
          <a:lstStyle/>
          <a:p>
            <a:pPr algn="l"/>
            <a:r>
              <a:rPr lang="en-US" sz="2400" b="1" u="sng" dirty="0">
                <a:solidFill>
                  <a:srgbClr val="FF0000"/>
                </a:solidFill>
              </a:rPr>
              <a:t>After a single fetal death in a </a:t>
            </a:r>
            <a:r>
              <a:rPr lang="en-US" sz="2400" b="1" u="sng" dirty="0" err="1">
                <a:solidFill>
                  <a:srgbClr val="FF0000"/>
                </a:solidFill>
              </a:rPr>
              <a:t>monochorionic</a:t>
            </a:r>
            <a:r>
              <a:rPr lang="en-US" sz="2400" b="1" u="sng" dirty="0">
                <a:solidFill>
                  <a:srgbClr val="FF0000"/>
                </a:solidFill>
              </a:rPr>
              <a:t> pregnancy, clinicians should be aware that the risks to the surviving twin of death or neurological abnormality are of the order of 15% and 26%, respectively. </a:t>
            </a:r>
          </a:p>
          <a:p>
            <a:pPr algn="l"/>
            <a:endParaRPr lang="en-US" sz="2400" b="1" u="sng" dirty="0">
              <a:solidFill>
                <a:srgbClr val="FF0000"/>
              </a:solidFill>
            </a:endParaRPr>
          </a:p>
          <a:p>
            <a:pPr algn="l"/>
            <a:r>
              <a:rPr lang="en-US" sz="2400" b="1" u="sng" dirty="0">
                <a:solidFill>
                  <a:srgbClr val="FF0000"/>
                </a:solidFill>
              </a:rPr>
              <a:t> Single fetal death in a </a:t>
            </a:r>
            <a:r>
              <a:rPr lang="en-US" sz="2400" b="1" u="sng" dirty="0" err="1">
                <a:solidFill>
                  <a:srgbClr val="FF0000"/>
                </a:solidFill>
              </a:rPr>
              <a:t>monochorionic</a:t>
            </a:r>
            <a:r>
              <a:rPr lang="en-US" sz="2400" b="1" u="sng" dirty="0">
                <a:solidFill>
                  <a:srgbClr val="FF0000"/>
                </a:solidFill>
              </a:rPr>
              <a:t> pregnancy should be referred and assessed in a fetal medicine </a:t>
            </a:r>
            <a:r>
              <a:rPr lang="en-US" sz="2400" b="1" u="sng" dirty="0" err="1">
                <a:solidFill>
                  <a:srgbClr val="FF0000"/>
                </a:solidFill>
              </a:rPr>
              <a:t>centre</a:t>
            </a:r>
            <a:r>
              <a:rPr lang="en-US" sz="2400" b="1" u="sng" dirty="0">
                <a:solidFill>
                  <a:srgbClr val="FF0000"/>
                </a:solidFill>
              </a:rPr>
              <a:t>, with multidisciplinary expertise to manage these cases. </a:t>
            </a:r>
          </a:p>
          <a:p>
            <a:pPr algn="l"/>
            <a:endParaRPr lang="en-US" sz="2400" b="1" u="sng" dirty="0">
              <a:solidFill>
                <a:srgbClr val="FF0000"/>
              </a:solidFill>
            </a:endParaRPr>
          </a:p>
          <a:p>
            <a:pPr algn="l"/>
            <a:r>
              <a:rPr lang="en-US" sz="2400" b="1" u="sng" dirty="0">
                <a:solidFill>
                  <a:srgbClr val="FF0000"/>
                </a:solidFill>
              </a:rPr>
              <a:t> Fetal magnetic resonance imaging of the brain may be performed 4 weeks after co-twin demise to detect neurological morbidity if this information would be of value in planning management</a:t>
            </a:r>
            <a:r>
              <a:rPr lang="en-US" dirty="0"/>
              <a:t>.</a:t>
            </a:r>
            <a:endParaRPr lang="ar-SA" dirty="0"/>
          </a:p>
        </p:txBody>
      </p:sp>
    </p:spTree>
    <p:extLst>
      <p:ext uri="{BB962C8B-B14F-4D97-AF65-F5344CB8AC3E}">
        <p14:creationId xmlns:p14="http://schemas.microsoft.com/office/powerpoint/2010/main" val="3854485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Monochorionic</a:t>
            </a:r>
            <a:r>
              <a:rPr lang="en-US" dirty="0"/>
              <a:t> </a:t>
            </a:r>
            <a:r>
              <a:rPr lang="en-US" dirty="0" err="1"/>
              <a:t>monoamniotic</a:t>
            </a:r>
            <a:r>
              <a:rPr lang="en-US" dirty="0"/>
              <a:t> (MCMA) pregnancies</a:t>
            </a:r>
            <a:endParaRPr lang="ar-SA" dirty="0"/>
          </a:p>
        </p:txBody>
      </p:sp>
      <p:sp>
        <p:nvSpPr>
          <p:cNvPr id="3" name="Content Placeholder 2"/>
          <p:cNvSpPr>
            <a:spLocks noGrp="1"/>
          </p:cNvSpPr>
          <p:nvPr>
            <p:ph idx="1"/>
          </p:nvPr>
        </p:nvSpPr>
        <p:spPr/>
        <p:txBody>
          <a:bodyPr/>
          <a:lstStyle/>
          <a:p>
            <a:pPr algn="l"/>
            <a:r>
              <a:rPr lang="en-US" dirty="0"/>
              <a:t>MCMA twins almost always have umbilical cord entanglement when </a:t>
            </a:r>
            <a:r>
              <a:rPr lang="en-US" dirty="0" err="1"/>
              <a:t>visualised</a:t>
            </a:r>
            <a:r>
              <a:rPr lang="en-US" dirty="0"/>
              <a:t> using </a:t>
            </a:r>
            <a:r>
              <a:rPr lang="en-US" dirty="0" err="1"/>
              <a:t>colour</a:t>
            </a:r>
            <a:r>
              <a:rPr lang="en-US" dirty="0"/>
              <a:t> flow Doppler.</a:t>
            </a:r>
            <a:endParaRPr lang="ar-SA" dirty="0"/>
          </a:p>
          <a:p>
            <a:pPr algn="l"/>
            <a:endParaRPr lang="ar-SA" dirty="0"/>
          </a:p>
          <a:p>
            <a:pPr algn="l"/>
            <a:endParaRPr lang="ar-SA" dirty="0"/>
          </a:p>
          <a:p>
            <a:pPr algn="l"/>
            <a:r>
              <a:rPr lang="en-US" dirty="0"/>
              <a:t>MCMA twins have a high risk of fetal death and should be delivered by caesarean section between D 32+0 and 34+0 weeks</a:t>
            </a:r>
            <a:r>
              <a:rPr lang="ar-SA" dirty="0"/>
              <a:t> </a:t>
            </a:r>
          </a:p>
        </p:txBody>
      </p:sp>
    </p:spTree>
    <p:extLst>
      <p:ext uri="{BB962C8B-B14F-4D97-AF65-F5344CB8AC3E}">
        <p14:creationId xmlns:p14="http://schemas.microsoft.com/office/powerpoint/2010/main" val="2413878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3073138" y="624110"/>
            <a:ext cx="8022210" cy="5870958"/>
          </a:xfrm>
          <a:prstGeom prst="rect">
            <a:avLst/>
          </a:prstGeom>
        </p:spPr>
      </p:pic>
    </p:spTree>
    <p:extLst>
      <p:ext uri="{BB962C8B-B14F-4D97-AF65-F5344CB8AC3E}">
        <p14:creationId xmlns:p14="http://schemas.microsoft.com/office/powerpoint/2010/main" val="1234478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483721"/>
          </a:xfrm>
        </p:spPr>
        <p:txBody>
          <a:bodyPr>
            <a:normAutofit fontScale="90000"/>
          </a:bodyPr>
          <a:lstStyle/>
          <a:p>
            <a:endParaRPr lang="ar-SA" dirty="0"/>
          </a:p>
        </p:txBody>
      </p:sp>
      <p:pic>
        <p:nvPicPr>
          <p:cNvPr id="4" name="Content Placeholder 3"/>
          <p:cNvPicPr>
            <a:picLocks noGrp="1" noChangeAspect="1"/>
          </p:cNvPicPr>
          <p:nvPr>
            <p:ph idx="1"/>
          </p:nvPr>
        </p:nvPicPr>
        <p:blipFill>
          <a:blip r:embed="rId2"/>
          <a:stretch>
            <a:fillRect/>
          </a:stretch>
        </p:blipFill>
        <p:spPr>
          <a:xfrm>
            <a:off x="3015762" y="1107831"/>
            <a:ext cx="5290075" cy="5952392"/>
          </a:xfrm>
          <a:prstGeom prst="rect">
            <a:avLst/>
          </a:prstGeom>
        </p:spPr>
      </p:pic>
    </p:spTree>
    <p:extLst>
      <p:ext uri="{BB962C8B-B14F-4D97-AF65-F5344CB8AC3E}">
        <p14:creationId xmlns:p14="http://schemas.microsoft.com/office/powerpoint/2010/main" val="1307297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0"/>
            <a:ext cx="8911687" cy="439615"/>
          </a:xfrm>
        </p:spPr>
        <p:txBody>
          <a:bodyPr>
            <a:normAutofit fontScale="90000"/>
          </a:bodyPr>
          <a:lstStyle/>
          <a:p>
            <a:endParaRPr lang="ar-SA" dirty="0"/>
          </a:p>
        </p:txBody>
      </p:sp>
      <p:pic>
        <p:nvPicPr>
          <p:cNvPr id="4" name="Content Placeholder 3"/>
          <p:cNvPicPr>
            <a:picLocks noGrp="1" noChangeAspect="1"/>
          </p:cNvPicPr>
          <p:nvPr>
            <p:ph idx="1"/>
          </p:nvPr>
        </p:nvPicPr>
        <p:blipFill>
          <a:blip r:embed="rId2"/>
          <a:stretch>
            <a:fillRect/>
          </a:stretch>
        </p:blipFill>
        <p:spPr>
          <a:xfrm>
            <a:off x="2198077" y="931985"/>
            <a:ext cx="8651631" cy="5618284"/>
          </a:xfrm>
          <a:prstGeom prst="rect">
            <a:avLst/>
          </a:prstGeom>
        </p:spPr>
      </p:pic>
    </p:spTree>
    <p:extLst>
      <p:ext uri="{BB962C8B-B14F-4D97-AF65-F5344CB8AC3E}">
        <p14:creationId xmlns:p14="http://schemas.microsoft.com/office/powerpoint/2010/main" val="2522726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4921647" y="2133600"/>
            <a:ext cx="4250531" cy="3778250"/>
          </a:xfrm>
          <a:prstGeom prst="rect">
            <a:avLst/>
          </a:prstGeom>
        </p:spPr>
      </p:pic>
    </p:spTree>
    <p:extLst>
      <p:ext uri="{BB962C8B-B14F-4D97-AF65-F5344CB8AC3E}">
        <p14:creationId xmlns:p14="http://schemas.microsoft.com/office/powerpoint/2010/main" val="3356798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1" y="0"/>
            <a:ext cx="9790112" cy="923192"/>
          </a:xfrm>
        </p:spPr>
        <p:txBody>
          <a:bodyPr/>
          <a:lstStyle/>
          <a:p>
            <a:r>
              <a:rPr lang="en-US" dirty="0"/>
              <a:t>Key Recommendations</a:t>
            </a:r>
            <a:endParaRPr lang="ar-SA" dirty="0"/>
          </a:p>
        </p:txBody>
      </p:sp>
      <p:sp>
        <p:nvSpPr>
          <p:cNvPr id="3" name="Content Placeholder 2"/>
          <p:cNvSpPr>
            <a:spLocks noGrp="1"/>
          </p:cNvSpPr>
          <p:nvPr>
            <p:ph idx="1"/>
          </p:nvPr>
        </p:nvSpPr>
        <p:spPr>
          <a:xfrm>
            <a:off x="175846" y="1213338"/>
            <a:ext cx="11328766" cy="4697884"/>
          </a:xfrm>
        </p:spPr>
        <p:txBody>
          <a:bodyPr>
            <a:normAutofit lnSpcReduction="10000"/>
          </a:bodyPr>
          <a:lstStyle/>
          <a:p>
            <a:pPr algn="l"/>
            <a:r>
              <a:rPr lang="en-US" sz="2400" b="1" dirty="0"/>
              <a:t>1</a:t>
            </a:r>
            <a:r>
              <a:rPr lang="en-US" sz="2400" dirty="0"/>
              <a:t>. The </a:t>
            </a:r>
            <a:r>
              <a:rPr lang="en-US" sz="2400" dirty="0" err="1"/>
              <a:t>RhD</a:t>
            </a:r>
            <a:r>
              <a:rPr lang="en-US" sz="2400" dirty="0"/>
              <a:t> negative status of all </a:t>
            </a:r>
            <a:r>
              <a:rPr lang="en-US" sz="2400" dirty="0" err="1"/>
              <a:t>RhD</a:t>
            </a:r>
            <a:r>
              <a:rPr lang="en-US" sz="2400" dirty="0"/>
              <a:t> negative women presenting in pregnancy should be clearly identified in her maternity record and the requirement for Anti D Ig administration included in her pregnancy care plan. </a:t>
            </a:r>
          </a:p>
          <a:p>
            <a:pPr algn="l"/>
            <a:r>
              <a:rPr lang="en-US" sz="2400" b="1" dirty="0"/>
              <a:t>2</a:t>
            </a:r>
            <a:r>
              <a:rPr lang="en-US" sz="2400" dirty="0"/>
              <a:t>. Consideration should be given to the provision of hand-held cards (</a:t>
            </a:r>
            <a:r>
              <a:rPr lang="en-US" sz="2400" dirty="0" err="1"/>
              <a:t>RhD</a:t>
            </a:r>
            <a:r>
              <a:rPr lang="en-US" sz="2400" dirty="0"/>
              <a:t> </a:t>
            </a:r>
            <a:r>
              <a:rPr lang="en-US" sz="2400" dirty="0" err="1"/>
              <a:t>neg</a:t>
            </a:r>
            <a:r>
              <a:rPr lang="en-US" sz="2400" dirty="0"/>
              <a:t> cards) to the woman at booking once identified as being </a:t>
            </a:r>
            <a:r>
              <a:rPr lang="en-US" sz="2400" dirty="0" err="1"/>
              <a:t>RhD</a:t>
            </a:r>
            <a:r>
              <a:rPr lang="en-US" sz="2400" dirty="0"/>
              <a:t> negative. </a:t>
            </a:r>
          </a:p>
          <a:p>
            <a:pPr algn="l"/>
            <a:r>
              <a:rPr lang="en-US" sz="2400" b="1" dirty="0"/>
              <a:t>3</a:t>
            </a:r>
            <a:r>
              <a:rPr lang="en-US" sz="2400" dirty="0"/>
              <a:t>. Each hospital where anti-D Ig is used should have an up-to-date standard operating procedure for anti-D administration. This procedure should cover the indications and criteria for anti-D Ig, checking of laboratory results before administration, details of dose and administration, patient consent, verification checks before administration and documentation of anti-D Ig</a:t>
            </a:r>
            <a:r>
              <a:rPr lang="en-US" dirty="0"/>
              <a:t>.</a:t>
            </a:r>
            <a:endParaRPr lang="ar-SA" dirty="0"/>
          </a:p>
        </p:txBody>
      </p:sp>
    </p:spTree>
    <p:extLst>
      <p:ext uri="{BB962C8B-B14F-4D97-AF65-F5344CB8AC3E}">
        <p14:creationId xmlns:p14="http://schemas.microsoft.com/office/powerpoint/2010/main" val="15214022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315" y="0"/>
            <a:ext cx="10036297" cy="782515"/>
          </a:xfrm>
        </p:spPr>
        <p:txBody>
          <a:bodyPr/>
          <a:lstStyle/>
          <a:p>
            <a:endParaRPr lang="ar-SA" dirty="0"/>
          </a:p>
        </p:txBody>
      </p:sp>
      <p:sp>
        <p:nvSpPr>
          <p:cNvPr id="3" name="Content Placeholder 2"/>
          <p:cNvSpPr>
            <a:spLocks noGrp="1"/>
          </p:cNvSpPr>
          <p:nvPr>
            <p:ph idx="1"/>
          </p:nvPr>
        </p:nvSpPr>
        <p:spPr>
          <a:xfrm>
            <a:off x="202223" y="1248508"/>
            <a:ext cx="11989777" cy="5328138"/>
          </a:xfrm>
        </p:spPr>
        <p:txBody>
          <a:bodyPr>
            <a:normAutofit/>
          </a:bodyPr>
          <a:lstStyle/>
          <a:p>
            <a:pPr algn="l"/>
            <a:r>
              <a:rPr lang="en-US" sz="2400" dirty="0"/>
              <a:t>Verbal or written informed consent should be obtained prior to administration of Anti-D Ig</a:t>
            </a:r>
          </a:p>
          <a:p>
            <a:pPr algn="l"/>
            <a:r>
              <a:rPr lang="en-US" sz="2400" dirty="0"/>
              <a:t>The details of the administration of anti-D must be recorded in the antenatal record.</a:t>
            </a:r>
          </a:p>
          <a:p>
            <a:pPr algn="l"/>
            <a:endParaRPr lang="en-US" sz="2400" dirty="0"/>
          </a:p>
          <a:p>
            <a:pPr algn="l"/>
            <a:endParaRPr lang="en-US" sz="2400" dirty="0"/>
          </a:p>
          <a:p>
            <a:pPr algn="l"/>
            <a:r>
              <a:rPr lang="en-US" sz="2400" dirty="0"/>
              <a:t>The woman should remain in the hospital for approximately 20 minutes after the administration, in case of an anaphylactic reaction</a:t>
            </a:r>
            <a:endParaRPr lang="ar-SA" sz="2400" dirty="0"/>
          </a:p>
          <a:p>
            <a:pPr algn="l"/>
            <a:endParaRPr lang="ar-SA" sz="2400" dirty="0"/>
          </a:p>
          <a:p>
            <a:pPr algn="l"/>
            <a:endParaRPr lang="ar-SA" sz="2400" dirty="0"/>
          </a:p>
          <a:p>
            <a:pPr algn="l"/>
            <a:r>
              <a:rPr lang="ar-SA" sz="2400" dirty="0"/>
              <a:t> </a:t>
            </a:r>
          </a:p>
        </p:txBody>
      </p:sp>
    </p:spTree>
    <p:extLst>
      <p:ext uri="{BB962C8B-B14F-4D97-AF65-F5344CB8AC3E}">
        <p14:creationId xmlns:p14="http://schemas.microsoft.com/office/powerpoint/2010/main" val="33754911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87924"/>
            <a:ext cx="12016153" cy="923192"/>
          </a:xfrm>
        </p:spPr>
        <p:txBody>
          <a:bodyPr/>
          <a:lstStyle/>
          <a:p>
            <a:pPr algn="ctr"/>
            <a:r>
              <a:rPr lang="en-US" dirty="0"/>
              <a:t>KEY RECOMMENDATIONS</a:t>
            </a:r>
            <a:endParaRPr lang="ar-SA" dirty="0"/>
          </a:p>
        </p:txBody>
      </p:sp>
      <p:sp>
        <p:nvSpPr>
          <p:cNvPr id="3" name="Content Placeholder 2"/>
          <p:cNvSpPr>
            <a:spLocks noGrp="1"/>
          </p:cNvSpPr>
          <p:nvPr>
            <p:ph idx="1"/>
          </p:nvPr>
        </p:nvSpPr>
        <p:spPr>
          <a:xfrm>
            <a:off x="175845" y="879231"/>
            <a:ext cx="12016153" cy="5978769"/>
          </a:xfrm>
        </p:spPr>
        <p:txBody>
          <a:bodyPr/>
          <a:lstStyle/>
          <a:p>
            <a:pPr algn="l"/>
            <a:r>
              <a:rPr lang="en-US" sz="2400" b="1" dirty="0"/>
              <a:t>1</a:t>
            </a:r>
            <a:r>
              <a:rPr lang="en-US" sz="2400" dirty="0"/>
              <a:t>. The label of obesity may be upsetting for many pregnant women. Care and communications need to be conducted in a sensitive and respectful manner. </a:t>
            </a:r>
          </a:p>
          <a:p>
            <a:pPr algn="l"/>
            <a:r>
              <a:rPr lang="en-US" sz="2400" b="1" dirty="0"/>
              <a:t>2</a:t>
            </a:r>
            <a:r>
              <a:rPr lang="en-US" sz="2400" dirty="0"/>
              <a:t>. Women who are obese should be </a:t>
            </a:r>
            <a:r>
              <a:rPr lang="en-US" sz="2400" b="1" dirty="0"/>
              <a:t>advised to lose weight before becoming pregnant. </a:t>
            </a:r>
          </a:p>
          <a:p>
            <a:pPr algn="l"/>
            <a:r>
              <a:rPr lang="en-US" sz="2400" b="1" dirty="0"/>
              <a:t>3</a:t>
            </a:r>
            <a:r>
              <a:rPr lang="en-US" sz="2400" dirty="0"/>
              <a:t>. Obese women </a:t>
            </a:r>
            <a:r>
              <a:rPr lang="en-US" sz="2400" b="1" dirty="0"/>
              <a:t>should take high dose folic acid supplementation</a:t>
            </a:r>
            <a:r>
              <a:rPr lang="en-US" sz="2400" dirty="0"/>
              <a:t> </a:t>
            </a:r>
            <a:r>
              <a:rPr lang="en-US" sz="2400" dirty="0" err="1"/>
              <a:t>periconceptionally</a:t>
            </a:r>
            <a:r>
              <a:rPr lang="en-US" sz="2400" dirty="0"/>
              <a:t> to reduce the risk of congenital malformations such as Neural Tube Defects (NTDs). </a:t>
            </a:r>
          </a:p>
          <a:p>
            <a:pPr algn="l"/>
            <a:r>
              <a:rPr lang="en-US" sz="2400" b="1" dirty="0"/>
              <a:t>4</a:t>
            </a:r>
            <a:r>
              <a:rPr lang="en-US" sz="2400" dirty="0"/>
              <a:t>. All pregnant women should have their weight and height measured accurately at their first antenatal visit</a:t>
            </a:r>
            <a:r>
              <a:rPr lang="en-US" sz="2400" b="1" dirty="0"/>
              <a:t>. Their Body Mass Index (BMI) should be </a:t>
            </a:r>
            <a:r>
              <a:rPr lang="en-US" sz="2400" dirty="0"/>
              <a:t>calculated and entered in the obstetric records. </a:t>
            </a:r>
          </a:p>
          <a:p>
            <a:pPr algn="l"/>
            <a:r>
              <a:rPr lang="en-US" sz="2400" b="1" dirty="0"/>
              <a:t>5</a:t>
            </a:r>
            <a:r>
              <a:rPr lang="en-US" sz="2400" dirty="0"/>
              <a:t>. </a:t>
            </a:r>
            <a:r>
              <a:rPr lang="en-US" sz="2400" b="1" dirty="0"/>
              <a:t>Obese women should have their mid-arm circumference (MAC) measured at their first antenatal visit. If the MAC is &gt; 33cms, a large cuff should be used to measure their blood pressure.</a:t>
            </a:r>
            <a:endParaRPr lang="ar-SA" sz="2400" dirty="0"/>
          </a:p>
        </p:txBody>
      </p:sp>
    </p:spTree>
    <p:extLst>
      <p:ext uri="{BB962C8B-B14F-4D97-AF65-F5344CB8AC3E}">
        <p14:creationId xmlns:p14="http://schemas.microsoft.com/office/powerpoint/2010/main" val="694586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439759"/>
          </a:xfrm>
        </p:spPr>
        <p:txBody>
          <a:bodyPr>
            <a:normAutofit fontScale="90000"/>
          </a:bodyPr>
          <a:lstStyle/>
          <a:p>
            <a:r>
              <a:rPr lang="en-US" dirty="0"/>
              <a:t>BACKGROUND</a:t>
            </a:r>
            <a:endParaRPr lang="ar-SA" dirty="0"/>
          </a:p>
        </p:txBody>
      </p:sp>
      <p:sp>
        <p:nvSpPr>
          <p:cNvPr id="3" name="Content Placeholder 2"/>
          <p:cNvSpPr>
            <a:spLocks noGrp="1"/>
          </p:cNvSpPr>
          <p:nvPr>
            <p:ph idx="1"/>
          </p:nvPr>
        </p:nvSpPr>
        <p:spPr>
          <a:xfrm>
            <a:off x="334108" y="1230923"/>
            <a:ext cx="11170504" cy="5433646"/>
          </a:xfrm>
        </p:spPr>
        <p:txBody>
          <a:bodyPr>
            <a:noAutofit/>
          </a:bodyPr>
          <a:lstStyle/>
          <a:p>
            <a:pPr algn="l"/>
            <a:r>
              <a:rPr lang="en-US" sz="2400" dirty="0" err="1"/>
              <a:t>haemolytic</a:t>
            </a:r>
            <a:r>
              <a:rPr lang="en-US" sz="2400" dirty="0"/>
              <a:t> disease of the newborn (HDN) was a significant cause of perinatal mortality and morbidity due to the development of anti-D antibodies secondary to </a:t>
            </a:r>
            <a:r>
              <a:rPr lang="en-US" sz="2400" dirty="0" err="1"/>
              <a:t>feto</a:t>
            </a:r>
            <a:r>
              <a:rPr lang="en-US" sz="2400" dirty="0"/>
              <a:t>-maternal </a:t>
            </a:r>
            <a:r>
              <a:rPr lang="en-US" sz="2400" dirty="0" err="1"/>
              <a:t>haemorrhage</a:t>
            </a:r>
            <a:r>
              <a:rPr lang="en-US" sz="2400" dirty="0"/>
              <a:t> (FMH) occurring in </a:t>
            </a:r>
            <a:r>
              <a:rPr lang="en-US" sz="2400" dirty="0" err="1"/>
              <a:t>RhD</a:t>
            </a:r>
            <a:r>
              <a:rPr lang="en-US" sz="2400" dirty="0"/>
              <a:t> negative women carrying an </a:t>
            </a:r>
            <a:r>
              <a:rPr lang="en-US" sz="2400" dirty="0" err="1"/>
              <a:t>RhD</a:t>
            </a:r>
            <a:r>
              <a:rPr lang="en-US" sz="2400" dirty="0"/>
              <a:t> positive fetus. </a:t>
            </a:r>
          </a:p>
          <a:p>
            <a:pPr algn="l"/>
            <a:r>
              <a:rPr lang="en-US" sz="2400" dirty="0"/>
              <a:t>The introduction of post-natal </a:t>
            </a:r>
            <a:r>
              <a:rPr lang="en-US" sz="2400" dirty="0" err="1"/>
              <a:t>immunoprophylaxis</a:t>
            </a:r>
            <a:r>
              <a:rPr lang="en-US" sz="2400" dirty="0"/>
              <a:t> and prophylaxis for other </a:t>
            </a:r>
            <a:r>
              <a:rPr lang="en-US" sz="2400" dirty="0" err="1"/>
              <a:t>sensitising</a:t>
            </a:r>
            <a:r>
              <a:rPr lang="en-US" sz="2400" dirty="0"/>
              <a:t> events with anti-D Ig (immunoglobulin) has significantly reduced the deaths due to </a:t>
            </a:r>
            <a:r>
              <a:rPr lang="en-US" sz="2400" dirty="0" err="1"/>
              <a:t>RhD</a:t>
            </a:r>
            <a:r>
              <a:rPr lang="en-US" sz="2400" dirty="0"/>
              <a:t> </a:t>
            </a:r>
            <a:r>
              <a:rPr lang="en-US" sz="2400" dirty="0" err="1"/>
              <a:t>alloimmunisation</a:t>
            </a:r>
            <a:r>
              <a:rPr lang="en-US" sz="2400" dirty="0"/>
              <a:t> and significantly reduced the incidence of seroconversion with anti-D antibodies among </a:t>
            </a:r>
            <a:r>
              <a:rPr lang="en-US" sz="2400" dirty="0" err="1"/>
              <a:t>RhD</a:t>
            </a:r>
            <a:r>
              <a:rPr lang="en-US" sz="2400" dirty="0"/>
              <a:t> negative women </a:t>
            </a:r>
            <a:endParaRPr lang="ar-SA" sz="2400" dirty="0"/>
          </a:p>
        </p:txBody>
      </p:sp>
    </p:spTree>
    <p:extLst>
      <p:ext uri="{BB962C8B-B14F-4D97-AF65-F5344CB8AC3E}">
        <p14:creationId xmlns:p14="http://schemas.microsoft.com/office/powerpoint/2010/main" val="3993228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Anti-D Ig Preparations available in the Republic of Ireland</a:t>
            </a:r>
            <a:endParaRPr lang="ar-SA" b="1" dirty="0"/>
          </a:p>
        </p:txBody>
      </p:sp>
      <p:sp>
        <p:nvSpPr>
          <p:cNvPr id="3" name="Content Placeholder 2"/>
          <p:cNvSpPr>
            <a:spLocks noGrp="1"/>
          </p:cNvSpPr>
          <p:nvPr>
            <p:ph idx="1"/>
          </p:nvPr>
        </p:nvSpPr>
        <p:spPr>
          <a:xfrm>
            <a:off x="184638" y="2133600"/>
            <a:ext cx="11319974" cy="3777622"/>
          </a:xfrm>
        </p:spPr>
        <p:txBody>
          <a:bodyPr>
            <a:normAutofit/>
          </a:bodyPr>
          <a:lstStyle/>
          <a:p>
            <a:pPr algn="l"/>
            <a:r>
              <a:rPr lang="en-US" sz="2400" b="1" dirty="0" err="1"/>
              <a:t>Rhesonativ</a:t>
            </a:r>
            <a:r>
              <a:rPr lang="en-US" sz="2400" dirty="0"/>
              <a:t>: is available </a:t>
            </a:r>
            <a:r>
              <a:rPr lang="en-US" sz="2400" b="1" dirty="0">
                <a:solidFill>
                  <a:srgbClr val="FF0000"/>
                </a:solidFill>
              </a:rPr>
              <a:t>as 625iu </a:t>
            </a:r>
            <a:r>
              <a:rPr lang="en-US" sz="2400" dirty="0"/>
              <a:t>and </a:t>
            </a:r>
            <a:r>
              <a:rPr lang="en-US" sz="2400" b="1" dirty="0">
                <a:solidFill>
                  <a:srgbClr val="FF0000"/>
                </a:solidFill>
              </a:rPr>
              <a:t>1250iu vials and </a:t>
            </a:r>
            <a:r>
              <a:rPr lang="en-US" sz="2400" dirty="0"/>
              <a:t>is licensed for </a:t>
            </a:r>
            <a:r>
              <a:rPr lang="en-US" sz="2400" b="1" dirty="0">
                <a:solidFill>
                  <a:srgbClr val="FF0000"/>
                </a:solidFill>
              </a:rPr>
              <a:t>intramuscular injection only. </a:t>
            </a:r>
          </a:p>
          <a:p>
            <a:pPr algn="l"/>
            <a:endParaRPr lang="en-US" sz="2400" b="1" dirty="0">
              <a:solidFill>
                <a:srgbClr val="FF0000"/>
              </a:solidFill>
            </a:endParaRPr>
          </a:p>
          <a:p>
            <a:pPr algn="l"/>
            <a:r>
              <a:rPr lang="en-US" sz="2400" b="1" dirty="0" err="1"/>
              <a:t>Rhophylac</a:t>
            </a:r>
            <a:r>
              <a:rPr lang="en-US" sz="2400" dirty="0"/>
              <a:t>: is available as a </a:t>
            </a:r>
            <a:r>
              <a:rPr lang="en-US" sz="2400" b="1" dirty="0">
                <a:solidFill>
                  <a:srgbClr val="FF0000"/>
                </a:solidFill>
              </a:rPr>
              <a:t>1500iu pre-filled syringe</a:t>
            </a:r>
            <a:r>
              <a:rPr lang="en-US" sz="2400" dirty="0"/>
              <a:t>. It can be </a:t>
            </a:r>
            <a:r>
              <a:rPr lang="en-US" sz="2400" b="1" dirty="0">
                <a:solidFill>
                  <a:srgbClr val="FF0000"/>
                </a:solidFill>
              </a:rPr>
              <a:t>administered either intravenously or intramuscularly</a:t>
            </a:r>
            <a:r>
              <a:rPr lang="en-US" sz="2400" dirty="0"/>
              <a:t>. </a:t>
            </a:r>
            <a:endParaRPr lang="ar-SA" sz="2400" dirty="0"/>
          </a:p>
        </p:txBody>
      </p:sp>
    </p:spTree>
    <p:extLst>
      <p:ext uri="{BB962C8B-B14F-4D97-AF65-F5344CB8AC3E}">
        <p14:creationId xmlns:p14="http://schemas.microsoft.com/office/powerpoint/2010/main" val="4106373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1"/>
            <a:ext cx="8911687" cy="791308"/>
          </a:xfrm>
        </p:spPr>
        <p:txBody>
          <a:bodyPr>
            <a:normAutofit/>
          </a:bodyPr>
          <a:lstStyle/>
          <a:p>
            <a:r>
              <a:rPr lang="en-US" dirty="0"/>
              <a:t>BY DR EIMAN ELNASRI</a:t>
            </a:r>
            <a:endParaRPr lang="ar-SA" dirty="0"/>
          </a:p>
        </p:txBody>
      </p:sp>
      <p:sp>
        <p:nvSpPr>
          <p:cNvPr id="3" name="Content Placeholder 2"/>
          <p:cNvSpPr>
            <a:spLocks noGrp="1"/>
          </p:cNvSpPr>
          <p:nvPr>
            <p:ph idx="1"/>
          </p:nvPr>
        </p:nvSpPr>
        <p:spPr/>
        <p:txBody>
          <a:bodyPr>
            <a:normAutofit/>
          </a:bodyPr>
          <a:lstStyle/>
          <a:p>
            <a:pPr algn="l"/>
            <a:r>
              <a:rPr lang="en-US" sz="3200" dirty="0"/>
              <a:t>Anti-D Ig should </a:t>
            </a:r>
            <a:r>
              <a:rPr lang="en-US" sz="3200" b="1" dirty="0">
                <a:solidFill>
                  <a:srgbClr val="FF0000"/>
                </a:solidFill>
              </a:rPr>
              <a:t>only be given </a:t>
            </a:r>
            <a:r>
              <a:rPr lang="en-US" sz="3200" dirty="0"/>
              <a:t>to women who </a:t>
            </a:r>
            <a:r>
              <a:rPr lang="en-US" sz="3200" b="1" dirty="0">
                <a:solidFill>
                  <a:srgbClr val="FF0000"/>
                </a:solidFill>
              </a:rPr>
              <a:t>are not</a:t>
            </a:r>
            <a:r>
              <a:rPr lang="en-US" sz="3200" dirty="0"/>
              <a:t> </a:t>
            </a:r>
            <a:r>
              <a:rPr lang="en-US" sz="3200" b="1" dirty="0">
                <a:solidFill>
                  <a:srgbClr val="FF0000"/>
                </a:solidFill>
              </a:rPr>
              <a:t>already </a:t>
            </a:r>
            <a:r>
              <a:rPr lang="en-US" sz="3200" b="1" dirty="0" err="1">
                <a:solidFill>
                  <a:srgbClr val="FF0000"/>
                </a:solidFill>
              </a:rPr>
              <a:t>sensitised</a:t>
            </a:r>
            <a:r>
              <a:rPr lang="en-US" sz="3200" b="1" dirty="0">
                <a:solidFill>
                  <a:srgbClr val="FF0000"/>
                </a:solidFill>
              </a:rPr>
              <a:t> or have immune anti-D in their serum</a:t>
            </a:r>
            <a:r>
              <a:rPr lang="en-US" sz="3200" dirty="0"/>
              <a:t>. It cannot reverse the immune response once </a:t>
            </a:r>
            <a:r>
              <a:rPr lang="en-US" sz="3200" dirty="0" err="1"/>
              <a:t>sensitisation</a:t>
            </a:r>
            <a:r>
              <a:rPr lang="en-US" sz="3200" dirty="0"/>
              <a:t> has occurred.</a:t>
            </a:r>
            <a:endParaRPr lang="ar-SA" sz="3200" dirty="0"/>
          </a:p>
        </p:txBody>
      </p:sp>
    </p:spTree>
    <p:extLst>
      <p:ext uri="{BB962C8B-B14F-4D97-AF65-F5344CB8AC3E}">
        <p14:creationId xmlns:p14="http://schemas.microsoft.com/office/powerpoint/2010/main" val="3629986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Prophylaxis following fetal loss or threatened miscarriage</a:t>
            </a:r>
            <a:endParaRPr lang="ar-SA" b="1" dirty="0"/>
          </a:p>
        </p:txBody>
      </p:sp>
      <p:sp>
        <p:nvSpPr>
          <p:cNvPr id="3" name="Text Placeholder 2"/>
          <p:cNvSpPr>
            <a:spLocks noGrp="1"/>
          </p:cNvSpPr>
          <p:nvPr>
            <p:ph type="body" idx="1"/>
          </p:nvPr>
        </p:nvSpPr>
        <p:spPr/>
        <p:txBody>
          <a:bodyPr/>
          <a:lstStyle/>
          <a:p>
            <a:pPr algn="l"/>
            <a:r>
              <a:rPr lang="en-US" b="1" dirty="0"/>
              <a:t>before 12 weeks</a:t>
            </a:r>
            <a:endParaRPr lang="ar-SA" b="1" dirty="0"/>
          </a:p>
        </p:txBody>
      </p:sp>
      <p:sp>
        <p:nvSpPr>
          <p:cNvPr id="4" name="Content Placeholder 3"/>
          <p:cNvSpPr>
            <a:spLocks noGrp="1"/>
          </p:cNvSpPr>
          <p:nvPr>
            <p:ph sz="half" idx="2"/>
          </p:nvPr>
        </p:nvSpPr>
        <p:spPr/>
        <p:txBody>
          <a:bodyPr/>
          <a:lstStyle/>
          <a:p>
            <a:pPr algn="l"/>
            <a:r>
              <a:rPr lang="en-US" dirty="0"/>
              <a:t> </a:t>
            </a:r>
          </a:p>
          <a:p>
            <a:pPr algn="l"/>
            <a:r>
              <a:rPr lang="en-US" sz="2400" dirty="0"/>
              <a:t>Anti-D </a:t>
            </a:r>
            <a:r>
              <a:rPr lang="en-US" sz="2400" b="1" dirty="0">
                <a:solidFill>
                  <a:srgbClr val="FF0000"/>
                </a:solidFill>
              </a:rPr>
              <a:t>is not required if a spontaneous </a:t>
            </a:r>
            <a:r>
              <a:rPr lang="en-US" sz="2400" dirty="0"/>
              <a:t>miscarriage occurs.</a:t>
            </a:r>
          </a:p>
          <a:p>
            <a:pPr algn="l"/>
            <a:r>
              <a:rPr lang="en-US" sz="2400" b="1" dirty="0"/>
              <a:t>Threatened miscarriage </a:t>
            </a:r>
            <a:endParaRPr lang="ar-SA" sz="2400" b="1" dirty="0"/>
          </a:p>
        </p:txBody>
      </p:sp>
      <p:sp>
        <p:nvSpPr>
          <p:cNvPr id="5" name="Text Placeholder 4"/>
          <p:cNvSpPr>
            <a:spLocks noGrp="1"/>
          </p:cNvSpPr>
          <p:nvPr>
            <p:ph type="body" sz="quarter" idx="3"/>
          </p:nvPr>
        </p:nvSpPr>
        <p:spPr/>
        <p:txBody>
          <a:bodyPr/>
          <a:lstStyle/>
          <a:p>
            <a:pPr algn="ctr"/>
            <a:r>
              <a:rPr lang="en-US" b="1" dirty="0"/>
              <a:t>after 12 weeks </a:t>
            </a:r>
            <a:endParaRPr lang="ar-SA" b="1" dirty="0"/>
          </a:p>
        </p:txBody>
      </p:sp>
      <p:sp>
        <p:nvSpPr>
          <p:cNvPr id="6" name="Content Placeholder 5"/>
          <p:cNvSpPr>
            <a:spLocks noGrp="1"/>
          </p:cNvSpPr>
          <p:nvPr>
            <p:ph sz="quarter" idx="4"/>
          </p:nvPr>
        </p:nvSpPr>
        <p:spPr/>
        <p:txBody>
          <a:bodyPr>
            <a:normAutofit/>
          </a:bodyPr>
          <a:lstStyle/>
          <a:p>
            <a:pPr algn="l"/>
            <a:r>
              <a:rPr lang="en-US" b="1" dirty="0"/>
              <a:t>Anti-D Ig </a:t>
            </a:r>
            <a:r>
              <a:rPr lang="en-US" b="1" dirty="0">
                <a:solidFill>
                  <a:srgbClr val="FF0000"/>
                </a:solidFill>
              </a:rPr>
              <a:t>should be given to </a:t>
            </a:r>
            <a:r>
              <a:rPr lang="en-US" b="1" dirty="0"/>
              <a:t>all non-</a:t>
            </a:r>
            <a:r>
              <a:rPr lang="en-US" b="1" dirty="0" err="1"/>
              <a:t>sensitised</a:t>
            </a:r>
            <a:r>
              <a:rPr lang="en-US" b="1" dirty="0"/>
              <a:t> </a:t>
            </a:r>
            <a:r>
              <a:rPr lang="en-US" b="1" dirty="0" err="1"/>
              <a:t>RhD</a:t>
            </a:r>
            <a:r>
              <a:rPr lang="en-US" b="1" dirty="0"/>
              <a:t> negative women who have a </a:t>
            </a:r>
            <a:r>
              <a:rPr lang="en-US" b="1" dirty="0">
                <a:solidFill>
                  <a:srgbClr val="FF0000"/>
                </a:solidFill>
              </a:rPr>
              <a:t>spontaneous complete or incomplete abortion.</a:t>
            </a:r>
          </a:p>
          <a:p>
            <a:pPr algn="l"/>
            <a:r>
              <a:rPr lang="en-US" b="1" dirty="0"/>
              <a:t>Threatened miscarriage, </a:t>
            </a:r>
            <a:r>
              <a:rPr lang="en-US" dirty="0"/>
              <a:t>intermittently after 12 weeks‟ gestation</a:t>
            </a:r>
            <a:r>
              <a:rPr lang="en-US" b="1" dirty="0">
                <a:solidFill>
                  <a:srgbClr val="FF0000"/>
                </a:solidFill>
              </a:rPr>
              <a:t>, anti-D Ig should be repeated at 6-weekly intervals.</a:t>
            </a:r>
            <a:endParaRPr lang="ar-SA" b="1" dirty="0">
              <a:solidFill>
                <a:srgbClr val="FF0000"/>
              </a:solidFill>
            </a:endParaRPr>
          </a:p>
        </p:txBody>
      </p:sp>
    </p:spTree>
    <p:extLst>
      <p:ext uri="{BB962C8B-B14F-4D97-AF65-F5344CB8AC3E}">
        <p14:creationId xmlns:p14="http://schemas.microsoft.com/office/powerpoint/2010/main" val="1625499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Ectopic pregnancy </a:t>
            </a:r>
            <a:endParaRPr lang="ar-SA" dirty="0"/>
          </a:p>
        </p:txBody>
      </p:sp>
      <p:sp>
        <p:nvSpPr>
          <p:cNvPr id="3" name="Content Placeholder 2"/>
          <p:cNvSpPr>
            <a:spLocks noGrp="1"/>
          </p:cNvSpPr>
          <p:nvPr>
            <p:ph idx="1"/>
          </p:nvPr>
        </p:nvSpPr>
        <p:spPr/>
        <p:txBody>
          <a:bodyPr/>
          <a:lstStyle/>
          <a:p>
            <a:pPr algn="l"/>
            <a:r>
              <a:rPr lang="en-US" sz="2400" b="1" dirty="0"/>
              <a:t>Anti-D Ig should be given to all non-</a:t>
            </a:r>
            <a:r>
              <a:rPr lang="en-US" sz="2400" b="1" dirty="0" err="1"/>
              <a:t>sensitised</a:t>
            </a:r>
            <a:r>
              <a:rPr lang="en-US" sz="2400" b="1" dirty="0"/>
              <a:t> </a:t>
            </a:r>
            <a:r>
              <a:rPr lang="en-US" sz="2400" b="1" dirty="0" err="1"/>
              <a:t>RhD</a:t>
            </a:r>
            <a:r>
              <a:rPr lang="en-US" sz="2400" b="1" dirty="0"/>
              <a:t> negative women who have a diagnosis of ectopic pregnanc</a:t>
            </a:r>
            <a:r>
              <a:rPr lang="en-US" b="1" dirty="0"/>
              <a:t>y</a:t>
            </a:r>
            <a:r>
              <a:rPr lang="en-US" dirty="0"/>
              <a:t>.</a:t>
            </a:r>
            <a:endParaRPr lang="ar-SA" dirty="0"/>
          </a:p>
        </p:txBody>
      </p:sp>
    </p:spTree>
    <p:extLst>
      <p:ext uri="{BB962C8B-B14F-4D97-AF65-F5344CB8AC3E}">
        <p14:creationId xmlns:p14="http://schemas.microsoft.com/office/powerpoint/2010/main" val="28215209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4" y="0"/>
            <a:ext cx="8911687" cy="835269"/>
          </a:xfrm>
        </p:spPr>
        <p:txBody>
          <a:bodyPr/>
          <a:lstStyle/>
          <a:p>
            <a:endParaRPr lang="ar-SA" dirty="0"/>
          </a:p>
        </p:txBody>
      </p:sp>
      <p:sp>
        <p:nvSpPr>
          <p:cNvPr id="3" name="Text Placeholder 2"/>
          <p:cNvSpPr>
            <a:spLocks noGrp="1"/>
          </p:cNvSpPr>
          <p:nvPr>
            <p:ph type="body" idx="1"/>
          </p:nvPr>
        </p:nvSpPr>
        <p:spPr>
          <a:xfrm>
            <a:off x="1679330" y="931985"/>
            <a:ext cx="3525716" cy="758518"/>
          </a:xfrm>
        </p:spPr>
        <p:txBody>
          <a:bodyPr/>
          <a:lstStyle/>
          <a:p>
            <a:pPr algn="l"/>
            <a:r>
              <a:rPr lang="en-US" b="1" dirty="0">
                <a:solidFill>
                  <a:srgbClr val="FF0000"/>
                </a:solidFill>
              </a:rPr>
              <a:t>RECURRENT BLEEDING AFTER 12 WKS </a:t>
            </a:r>
            <a:endParaRPr lang="ar-SA" b="1" dirty="0">
              <a:solidFill>
                <a:srgbClr val="FF0000"/>
              </a:solidFill>
            </a:endParaRPr>
          </a:p>
        </p:txBody>
      </p:sp>
      <p:sp>
        <p:nvSpPr>
          <p:cNvPr id="4" name="Content Placeholder 3"/>
          <p:cNvSpPr>
            <a:spLocks noGrp="1"/>
          </p:cNvSpPr>
          <p:nvPr>
            <p:ph sz="half" idx="2"/>
          </p:nvPr>
        </p:nvSpPr>
        <p:spPr>
          <a:xfrm>
            <a:off x="307732" y="2101362"/>
            <a:ext cx="4281853" cy="3801664"/>
          </a:xfrm>
        </p:spPr>
        <p:txBody>
          <a:bodyPr/>
          <a:lstStyle/>
          <a:p>
            <a:pPr algn="l"/>
            <a:r>
              <a:rPr lang="en-US" b="1" dirty="0" err="1"/>
              <a:t>RhD</a:t>
            </a:r>
            <a:r>
              <a:rPr lang="en-US" b="1" dirty="0"/>
              <a:t> negative women should be given Anti-D Ig </a:t>
            </a:r>
            <a:r>
              <a:rPr lang="en-US" b="1" dirty="0">
                <a:solidFill>
                  <a:srgbClr val="FF0000"/>
                </a:solidFill>
              </a:rPr>
              <a:t>(625iu) at 6 </a:t>
            </a:r>
            <a:r>
              <a:rPr lang="en-US" b="1" dirty="0"/>
              <a:t>weekly intervals if there is recurrent PV bleeding between 12 and 20 weeks</a:t>
            </a:r>
            <a:r>
              <a:rPr lang="en-US" dirty="0"/>
              <a:t>.</a:t>
            </a:r>
            <a:endParaRPr lang="ar-SA" dirty="0"/>
          </a:p>
        </p:txBody>
      </p:sp>
      <p:sp>
        <p:nvSpPr>
          <p:cNvPr id="5" name="Text Placeholder 4"/>
          <p:cNvSpPr>
            <a:spLocks noGrp="1"/>
          </p:cNvSpPr>
          <p:nvPr>
            <p:ph type="body" sz="quarter" idx="3"/>
          </p:nvPr>
        </p:nvSpPr>
        <p:spPr>
          <a:xfrm>
            <a:off x="7086601" y="931985"/>
            <a:ext cx="4419030" cy="758518"/>
          </a:xfrm>
        </p:spPr>
        <p:txBody>
          <a:bodyPr/>
          <a:lstStyle/>
          <a:p>
            <a:r>
              <a:rPr lang="en-US" b="1" dirty="0">
                <a:solidFill>
                  <a:srgbClr val="FF0000"/>
                </a:solidFill>
              </a:rPr>
              <a:t> </a:t>
            </a:r>
            <a:endParaRPr lang="ar-SA" b="1" dirty="0">
              <a:solidFill>
                <a:srgbClr val="FF0000"/>
              </a:solidFill>
            </a:endParaRPr>
          </a:p>
          <a:p>
            <a:pPr algn="l"/>
            <a:r>
              <a:rPr lang="en-US" b="1" dirty="0">
                <a:solidFill>
                  <a:srgbClr val="FF0000"/>
                </a:solidFill>
              </a:rPr>
              <a:t>RECURRENT  V BLEEDING AFTER 20 WEEKS +FMH TEST</a:t>
            </a:r>
            <a:endParaRPr lang="ar-SA" b="1" dirty="0">
              <a:solidFill>
                <a:srgbClr val="FF0000"/>
              </a:solidFill>
            </a:endParaRPr>
          </a:p>
        </p:txBody>
      </p:sp>
      <p:sp>
        <p:nvSpPr>
          <p:cNvPr id="6" name="Content Placeholder 5"/>
          <p:cNvSpPr>
            <a:spLocks noGrp="1"/>
          </p:cNvSpPr>
          <p:nvPr>
            <p:ph sz="quarter" idx="4"/>
          </p:nvPr>
        </p:nvSpPr>
        <p:spPr>
          <a:xfrm>
            <a:off x="6585438" y="2031023"/>
            <a:ext cx="4920193" cy="3868775"/>
          </a:xfrm>
        </p:spPr>
        <p:txBody>
          <a:bodyPr/>
          <a:lstStyle/>
          <a:p>
            <a:pPr algn="l"/>
            <a:r>
              <a:rPr lang="en-US" b="1" dirty="0"/>
              <a:t>Anti-D Ig </a:t>
            </a:r>
            <a:r>
              <a:rPr lang="en-US" b="1" dirty="0">
                <a:solidFill>
                  <a:srgbClr val="FF0000"/>
                </a:solidFill>
              </a:rPr>
              <a:t>1000-1500iu should be given for vaginal bleeding after </a:t>
            </a:r>
            <a:r>
              <a:rPr lang="en-US" b="1" dirty="0"/>
              <a:t>20 weeks and repeated at 6 weekly intervals if bleeding is recurrent</a:t>
            </a:r>
            <a:endParaRPr lang="ar-SA" b="1" dirty="0"/>
          </a:p>
          <a:p>
            <a:pPr algn="l"/>
            <a:endParaRPr lang="ar-SA" b="1" dirty="0"/>
          </a:p>
          <a:p>
            <a:pPr algn="l"/>
            <a:r>
              <a:rPr lang="en-US" b="1" dirty="0"/>
              <a:t>FMH </a:t>
            </a:r>
            <a:endParaRPr lang="ar-SA" b="1" dirty="0"/>
          </a:p>
          <a:p>
            <a:pPr algn="l"/>
            <a:r>
              <a:rPr lang="en-US" dirty="0"/>
              <a:t>repeated at 2 weekly intervals if recurrent bleeding</a:t>
            </a:r>
            <a:endParaRPr lang="ar-SA" b="1" dirty="0"/>
          </a:p>
        </p:txBody>
      </p:sp>
    </p:spTree>
    <p:extLst>
      <p:ext uri="{BB962C8B-B14F-4D97-AF65-F5344CB8AC3E}">
        <p14:creationId xmlns:p14="http://schemas.microsoft.com/office/powerpoint/2010/main" val="36763010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38698"/>
          </a:xfrm>
        </p:spPr>
        <p:txBody>
          <a:bodyPr>
            <a:normAutofit/>
          </a:bodyPr>
          <a:lstStyle/>
          <a:p>
            <a:r>
              <a:rPr lang="fr-FR" sz="2400" b="1" dirty="0" err="1"/>
              <a:t>Recommendations</a:t>
            </a:r>
            <a:r>
              <a:rPr lang="fr-FR" sz="2400" b="1" dirty="0"/>
              <a:t> for Routine </a:t>
            </a:r>
            <a:r>
              <a:rPr lang="fr-FR" sz="2400" b="1" dirty="0" err="1"/>
              <a:t>Antenatal</a:t>
            </a:r>
            <a:r>
              <a:rPr lang="fr-FR" sz="2400" b="1" dirty="0"/>
              <a:t> </a:t>
            </a:r>
            <a:r>
              <a:rPr lang="fr-FR" sz="2400" b="1" dirty="0" err="1"/>
              <a:t>Prophylaxis</a:t>
            </a:r>
            <a:r>
              <a:rPr lang="fr-FR" sz="2400" b="1" dirty="0"/>
              <a:t> </a:t>
            </a:r>
            <a:endParaRPr lang="ar-SA" sz="2400" b="1" dirty="0"/>
          </a:p>
        </p:txBody>
      </p:sp>
      <p:sp>
        <p:nvSpPr>
          <p:cNvPr id="3" name="Content Placeholder 2"/>
          <p:cNvSpPr>
            <a:spLocks noGrp="1"/>
          </p:cNvSpPr>
          <p:nvPr>
            <p:ph idx="1"/>
          </p:nvPr>
        </p:nvSpPr>
        <p:spPr>
          <a:xfrm>
            <a:off x="1758462" y="1362807"/>
            <a:ext cx="9746150" cy="5020407"/>
          </a:xfrm>
        </p:spPr>
        <p:txBody>
          <a:bodyPr>
            <a:normAutofit fontScale="92500" lnSpcReduction="20000"/>
          </a:bodyPr>
          <a:lstStyle/>
          <a:p>
            <a:pPr algn="l"/>
            <a:r>
              <a:rPr lang="en-US" sz="2400" dirty="0"/>
              <a:t>RAADP should be offered to all non-sensitized </a:t>
            </a:r>
            <a:r>
              <a:rPr lang="en-US" sz="2400" dirty="0" err="1"/>
              <a:t>RhD</a:t>
            </a:r>
            <a:r>
              <a:rPr lang="en-US" sz="2400" dirty="0"/>
              <a:t> negative women </a:t>
            </a:r>
            <a:r>
              <a:rPr lang="en-US" sz="2400" b="1" dirty="0">
                <a:solidFill>
                  <a:srgbClr val="FF0000"/>
                </a:solidFill>
              </a:rPr>
              <a:t>at 28 weeks </a:t>
            </a:r>
            <a:r>
              <a:rPr lang="en-US" sz="2400" dirty="0"/>
              <a:t>gestation as a one-dose </a:t>
            </a:r>
            <a:r>
              <a:rPr lang="en-US" sz="2400" b="1" dirty="0">
                <a:solidFill>
                  <a:srgbClr val="FF0000"/>
                </a:solidFill>
              </a:rPr>
              <a:t>regimen. (1500iu</a:t>
            </a:r>
            <a:r>
              <a:rPr lang="en-US" sz="2400" dirty="0"/>
              <a:t>). </a:t>
            </a:r>
          </a:p>
          <a:p>
            <a:pPr algn="l"/>
            <a:r>
              <a:rPr lang="en-US" sz="2400" dirty="0"/>
              <a:t> </a:t>
            </a:r>
            <a:r>
              <a:rPr lang="en-US" sz="2400" b="1" dirty="0"/>
              <a:t>Recommendations for Postnatal Prophylaxis </a:t>
            </a:r>
          </a:p>
          <a:p>
            <a:pPr algn="l"/>
            <a:r>
              <a:rPr lang="en-US" sz="2400" b="1" dirty="0"/>
              <a:t>*</a:t>
            </a:r>
            <a:r>
              <a:rPr lang="en-US" sz="2400" dirty="0"/>
              <a:t>At </a:t>
            </a:r>
            <a:r>
              <a:rPr lang="en-US" sz="2400" dirty="0">
                <a:solidFill>
                  <a:srgbClr val="FF0000"/>
                </a:solidFill>
              </a:rPr>
              <a:t>delivery a cord blood sample should be taken </a:t>
            </a:r>
            <a:r>
              <a:rPr lang="en-US" sz="2400" dirty="0"/>
              <a:t>from all non-</a:t>
            </a:r>
            <a:r>
              <a:rPr lang="en-US" sz="2400" dirty="0" err="1"/>
              <a:t>sensitised</a:t>
            </a:r>
            <a:r>
              <a:rPr lang="en-US" sz="2400" dirty="0"/>
              <a:t> </a:t>
            </a:r>
            <a:r>
              <a:rPr lang="en-US" sz="2400" dirty="0" err="1"/>
              <a:t>RhD</a:t>
            </a:r>
            <a:r>
              <a:rPr lang="en-US" sz="2400" dirty="0"/>
              <a:t> negative women to determine the ABO group and </a:t>
            </a:r>
            <a:r>
              <a:rPr lang="en-US" sz="2400" dirty="0" err="1"/>
              <a:t>RhD</a:t>
            </a:r>
            <a:r>
              <a:rPr lang="en-US" sz="2400" dirty="0"/>
              <a:t> type of the infant</a:t>
            </a:r>
          </a:p>
          <a:p>
            <a:pPr algn="l"/>
            <a:r>
              <a:rPr lang="en-US" sz="2400" dirty="0"/>
              <a:t>* If the infant is </a:t>
            </a:r>
            <a:r>
              <a:rPr lang="en-US" sz="2400" dirty="0" err="1"/>
              <a:t>RhD</a:t>
            </a:r>
            <a:r>
              <a:rPr lang="en-US" sz="2400" dirty="0"/>
              <a:t> positive (in the absence of routine FMH testing) </a:t>
            </a:r>
            <a:r>
              <a:rPr lang="en-US" sz="2400" b="1" i="1" dirty="0">
                <a:solidFill>
                  <a:srgbClr val="FF0000"/>
                </a:solidFill>
              </a:rPr>
              <a:t>at least 1250iu of anti-D </a:t>
            </a:r>
            <a:r>
              <a:rPr lang="en-US" sz="2400" dirty="0"/>
              <a:t>Ig should be given to every non-</a:t>
            </a:r>
            <a:r>
              <a:rPr lang="en-US" sz="2400" dirty="0" err="1"/>
              <a:t>sensitised</a:t>
            </a:r>
            <a:r>
              <a:rPr lang="en-US" sz="2400" dirty="0"/>
              <a:t> </a:t>
            </a:r>
            <a:r>
              <a:rPr lang="en-US" sz="2400" dirty="0" err="1"/>
              <a:t>RhD</a:t>
            </a:r>
            <a:r>
              <a:rPr lang="en-US" sz="2400" dirty="0"/>
              <a:t> negative woman as soon as possible and within 72 hours of delivery. </a:t>
            </a:r>
          </a:p>
          <a:p>
            <a:pPr algn="l"/>
            <a:r>
              <a:rPr lang="en-US" sz="2400" dirty="0"/>
              <a:t>*It may not be possible to obtain an </a:t>
            </a:r>
            <a:r>
              <a:rPr lang="en-US" sz="2400" dirty="0" err="1"/>
              <a:t>RhD</a:t>
            </a:r>
            <a:r>
              <a:rPr lang="en-US" sz="2400" dirty="0"/>
              <a:t> type of the fetus following an intrauterine death or in the event of delivery of a macerated fetus. </a:t>
            </a:r>
            <a:r>
              <a:rPr lang="en-US" sz="2400" b="1" dirty="0">
                <a:solidFill>
                  <a:srgbClr val="FF0000"/>
                </a:solidFill>
              </a:rPr>
              <a:t>In this instance Anti-D Ig should be given to the mother and a </a:t>
            </a:r>
            <a:r>
              <a:rPr lang="en-US" sz="2400" b="1" dirty="0" err="1">
                <a:solidFill>
                  <a:srgbClr val="FF0000"/>
                </a:solidFill>
              </a:rPr>
              <a:t>Kleihauer</a:t>
            </a:r>
            <a:r>
              <a:rPr lang="en-US" sz="2400" b="1" dirty="0">
                <a:solidFill>
                  <a:srgbClr val="FF0000"/>
                </a:solidFill>
              </a:rPr>
              <a:t> test should be performed to exclude a large spontaneous FMH.</a:t>
            </a:r>
            <a:endParaRPr lang="ar-SA" sz="2400" b="1" dirty="0">
              <a:solidFill>
                <a:srgbClr val="FF0000"/>
              </a:solidFill>
            </a:endParaRPr>
          </a:p>
          <a:p>
            <a:pPr algn="l"/>
            <a:endParaRPr lang="ar-SA" sz="2400" b="1" dirty="0"/>
          </a:p>
          <a:p>
            <a:pPr algn="l"/>
            <a:endParaRPr lang="ar-SA" sz="2400" b="1" dirty="0"/>
          </a:p>
          <a:p>
            <a:pPr algn="l"/>
            <a:endParaRPr lang="ar-SA" sz="2400" b="1" dirty="0"/>
          </a:p>
          <a:p>
            <a:pPr algn="l"/>
            <a:endParaRPr lang="ar-SA" sz="2400" b="1" dirty="0"/>
          </a:p>
          <a:p>
            <a:pPr marL="0" indent="0" algn="l">
              <a:buNone/>
            </a:pPr>
            <a:endParaRPr lang="ar-SA" sz="2400" b="1" dirty="0"/>
          </a:p>
          <a:p>
            <a:pPr algn="l"/>
            <a:endParaRPr lang="ar-SA" sz="2400" dirty="0"/>
          </a:p>
          <a:p>
            <a:pPr algn="l"/>
            <a:endParaRPr lang="ar-SA" sz="2400" dirty="0"/>
          </a:p>
        </p:txBody>
      </p:sp>
    </p:spTree>
    <p:extLst>
      <p:ext uri="{BB962C8B-B14F-4D97-AF65-F5344CB8AC3E}">
        <p14:creationId xmlns:p14="http://schemas.microsoft.com/office/powerpoint/2010/main" val="18047167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37392"/>
            <a:ext cx="8911687" cy="1503485"/>
          </a:xfrm>
        </p:spPr>
        <p:txBody>
          <a:bodyPr>
            <a:normAutofit fontScale="90000"/>
          </a:bodyPr>
          <a:lstStyle/>
          <a:p>
            <a:r>
              <a:rPr lang="en-US" b="1" dirty="0"/>
              <a:t>Management of anti-D Prophylaxis following the postnatal detection of a large </a:t>
            </a:r>
            <a:r>
              <a:rPr lang="en-US" b="1" dirty="0" err="1"/>
              <a:t>fetomaternal</a:t>
            </a:r>
            <a:r>
              <a:rPr lang="en-US" b="1" dirty="0"/>
              <a:t> bleed</a:t>
            </a:r>
            <a:endParaRPr lang="ar-SA" b="1" dirty="0"/>
          </a:p>
        </p:txBody>
      </p:sp>
      <p:sp>
        <p:nvSpPr>
          <p:cNvPr id="3" name="Content Placeholder 2"/>
          <p:cNvSpPr>
            <a:spLocks noGrp="1"/>
          </p:cNvSpPr>
          <p:nvPr>
            <p:ph idx="1"/>
          </p:nvPr>
        </p:nvSpPr>
        <p:spPr/>
        <p:txBody>
          <a:bodyPr/>
          <a:lstStyle/>
          <a:p>
            <a:pPr algn="l"/>
            <a:r>
              <a:rPr lang="en-US" dirty="0"/>
              <a:t>*f the </a:t>
            </a:r>
            <a:r>
              <a:rPr lang="en-US" dirty="0" err="1"/>
              <a:t>Kleihauer</a:t>
            </a:r>
            <a:r>
              <a:rPr lang="en-US" dirty="0"/>
              <a:t> test shows a large FMH, you must give additional Anti‑D as soon as possible, ideally within 72 hours after birth.</a:t>
            </a:r>
          </a:p>
          <a:p>
            <a:pPr algn="l"/>
            <a:endParaRPr lang="en-US" dirty="0"/>
          </a:p>
          <a:p>
            <a:pPr algn="l"/>
            <a:r>
              <a:rPr lang="en-US" b="1" dirty="0"/>
              <a:t>There are two dosing systems depending on the product:</a:t>
            </a:r>
          </a:p>
          <a:p>
            <a:pPr algn="l"/>
            <a:endParaRPr lang="en-US" b="1" dirty="0"/>
          </a:p>
          <a:p>
            <a:pPr algn="l"/>
            <a:r>
              <a:rPr lang="en-US" dirty="0"/>
              <a:t>• </a:t>
            </a:r>
            <a:r>
              <a:rPr lang="en-US" b="1" dirty="0"/>
              <a:t>Intramuscular Anti‑D </a:t>
            </a:r>
            <a:r>
              <a:rPr lang="en-US" dirty="0"/>
              <a:t>(RCOG/BCSH guidance):</a:t>
            </a:r>
          </a:p>
          <a:p>
            <a:pPr algn="l"/>
            <a:r>
              <a:rPr lang="en-US" dirty="0">
                <a:solidFill>
                  <a:srgbClr val="FF0000"/>
                </a:solidFill>
              </a:rPr>
              <a:t>Give 125 IU for every 1 ml of fetal red cells detected.</a:t>
            </a:r>
          </a:p>
          <a:p>
            <a:pPr algn="l"/>
            <a:r>
              <a:rPr lang="en-US" dirty="0"/>
              <a:t>• </a:t>
            </a:r>
            <a:r>
              <a:rPr lang="en-US" b="1" dirty="0"/>
              <a:t>Intravenous Anti‑D (</a:t>
            </a:r>
            <a:r>
              <a:rPr lang="en-US" b="1" dirty="0" err="1"/>
              <a:t>Rhophylac</a:t>
            </a:r>
            <a:r>
              <a:rPr lang="en-US" b="1" dirty="0"/>
              <a:t> – used in Ireland):</a:t>
            </a:r>
          </a:p>
          <a:p>
            <a:pPr algn="l"/>
            <a:r>
              <a:rPr lang="en-US" b="1" dirty="0">
                <a:solidFill>
                  <a:srgbClr val="FF0000"/>
                </a:solidFill>
              </a:rPr>
              <a:t>Give 100 IU for every </a:t>
            </a:r>
            <a:r>
              <a:rPr lang="en-US" dirty="0">
                <a:solidFill>
                  <a:srgbClr val="FF0000"/>
                </a:solidFill>
              </a:rPr>
              <a:t>1 ml of fetal red cells</a:t>
            </a:r>
            <a:r>
              <a:rPr lang="en-US" dirty="0"/>
              <a:t>.</a:t>
            </a:r>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algn="l"/>
            <a:endParaRPr lang="en-US" dirty="0"/>
          </a:p>
          <a:p>
            <a:pPr marL="0" indent="0" algn="l">
              <a:buNone/>
            </a:pPr>
            <a:endParaRPr lang="en-US" dirty="0"/>
          </a:p>
        </p:txBody>
      </p:sp>
    </p:spTree>
    <p:extLst>
      <p:ext uri="{BB962C8B-B14F-4D97-AF65-F5344CB8AC3E}">
        <p14:creationId xmlns:p14="http://schemas.microsoft.com/office/powerpoint/2010/main" val="254427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SWITCH FROM IM TO IV</a:t>
            </a:r>
            <a:endParaRPr lang="ar-SA" dirty="0"/>
          </a:p>
        </p:txBody>
      </p:sp>
      <p:sp>
        <p:nvSpPr>
          <p:cNvPr id="3" name="Content Placeholder 2"/>
          <p:cNvSpPr>
            <a:spLocks noGrp="1"/>
          </p:cNvSpPr>
          <p:nvPr>
            <p:ph idx="1"/>
          </p:nvPr>
        </p:nvSpPr>
        <p:spPr/>
        <p:txBody>
          <a:bodyPr/>
          <a:lstStyle/>
          <a:p>
            <a:pPr algn="l"/>
            <a:r>
              <a:rPr lang="en-US" sz="2400" dirty="0"/>
              <a:t>If the bleed is more than 24 ml, the total dose will be too large for intramuscular injections.</a:t>
            </a:r>
          </a:p>
          <a:p>
            <a:pPr algn="l"/>
            <a:r>
              <a:rPr lang="en-US" sz="2400" dirty="0"/>
              <a:t>So they recommend switching to intravenous Anti‑D.</a:t>
            </a:r>
            <a:endParaRPr lang="ar-SA" sz="2400" dirty="0"/>
          </a:p>
          <a:p>
            <a:pPr algn="l"/>
            <a:endParaRPr lang="ar-SA" sz="2400" dirty="0"/>
          </a:p>
          <a:p>
            <a:pPr algn="l"/>
            <a:r>
              <a:rPr lang="en-US" sz="2400" dirty="0"/>
              <a:t>  Maximum in 24 hours: 100,000 IU</a:t>
            </a:r>
          </a:p>
          <a:p>
            <a:pPr algn="l"/>
            <a:r>
              <a:rPr lang="en-US" sz="2400" dirty="0"/>
              <a:t>• Maximum single IV dose: 4,500 IU</a:t>
            </a:r>
          </a:p>
          <a:p>
            <a:pPr algn="l"/>
            <a:r>
              <a:rPr lang="en-US" sz="2400" dirty="0"/>
              <a:t>(If the woman needs more than 4,500 IU, give the rest in 12‑hour intervals.)</a:t>
            </a:r>
          </a:p>
          <a:p>
            <a:pPr algn="l"/>
            <a:endParaRPr lang="en-US" sz="2400" dirty="0"/>
          </a:p>
          <a:p>
            <a:pPr algn="l"/>
            <a:endParaRPr lang="ar-SA" sz="2400" dirty="0"/>
          </a:p>
        </p:txBody>
      </p:sp>
    </p:spTree>
    <p:extLst>
      <p:ext uri="{BB962C8B-B14F-4D97-AF65-F5344CB8AC3E}">
        <p14:creationId xmlns:p14="http://schemas.microsoft.com/office/powerpoint/2010/main" val="391718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501305"/>
          </a:xfrm>
        </p:spPr>
        <p:txBody>
          <a:bodyPr>
            <a:normAutofit fontScale="90000"/>
          </a:bodyPr>
          <a:lstStyle/>
          <a:p>
            <a:endParaRPr lang="ar-SA" dirty="0"/>
          </a:p>
        </p:txBody>
      </p:sp>
      <p:pic>
        <p:nvPicPr>
          <p:cNvPr id="4" name="Content Placeholder 3"/>
          <p:cNvPicPr>
            <a:picLocks noGrp="1" noChangeAspect="1"/>
          </p:cNvPicPr>
          <p:nvPr>
            <p:ph idx="1"/>
          </p:nvPr>
        </p:nvPicPr>
        <p:blipFill>
          <a:blip r:embed="rId2"/>
          <a:stretch>
            <a:fillRect/>
          </a:stretch>
        </p:blipFill>
        <p:spPr>
          <a:xfrm>
            <a:off x="3472963" y="1125415"/>
            <a:ext cx="4965704" cy="4786435"/>
          </a:xfrm>
          <a:prstGeom prst="rect">
            <a:avLst/>
          </a:prstGeom>
        </p:spPr>
      </p:pic>
    </p:spTree>
    <p:extLst>
      <p:ext uri="{BB962C8B-B14F-4D97-AF65-F5344CB8AC3E}">
        <p14:creationId xmlns:p14="http://schemas.microsoft.com/office/powerpoint/2010/main" val="3491983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809" y="0"/>
            <a:ext cx="11284804" cy="712177"/>
          </a:xfrm>
        </p:spPr>
        <p:txBody>
          <a:bodyPr/>
          <a:lstStyle/>
          <a:p>
            <a:endParaRPr lang="ar-SA" dirty="0"/>
          </a:p>
        </p:txBody>
      </p:sp>
      <p:sp>
        <p:nvSpPr>
          <p:cNvPr id="3" name="Content Placeholder 2"/>
          <p:cNvSpPr>
            <a:spLocks noGrp="1"/>
          </p:cNvSpPr>
          <p:nvPr>
            <p:ph idx="1"/>
          </p:nvPr>
        </p:nvSpPr>
        <p:spPr>
          <a:xfrm>
            <a:off x="483577" y="1415562"/>
            <a:ext cx="11021035" cy="5442438"/>
          </a:xfrm>
        </p:spPr>
        <p:txBody>
          <a:bodyPr>
            <a:noAutofit/>
          </a:bodyPr>
          <a:lstStyle/>
          <a:p>
            <a:pPr algn="l"/>
            <a:r>
              <a:rPr lang="en-US" sz="2400" b="1" dirty="0"/>
              <a:t>6.Women with a BMI &gt; 29.9 kg/m2 should have an oral Glucose Tolerance Test to screen for gestational diabetes mellitus at 24 to 28 completed weeks gestation. </a:t>
            </a:r>
          </a:p>
          <a:p>
            <a:pPr algn="l"/>
            <a:r>
              <a:rPr lang="en-US" sz="2400" b="1" dirty="0"/>
              <a:t>7</a:t>
            </a:r>
            <a:r>
              <a:rPr lang="en-US" sz="2400" dirty="0"/>
              <a:t>. </a:t>
            </a:r>
            <a:r>
              <a:rPr lang="en-US" sz="2400" b="1" dirty="0"/>
              <a:t>Obese women undergoing caesarean section should be given routine antibiotic prophylaxis and </a:t>
            </a:r>
            <a:r>
              <a:rPr lang="en-US" sz="2400" b="1" dirty="0" err="1"/>
              <a:t>thromboprophylaxis</a:t>
            </a:r>
            <a:r>
              <a:rPr lang="en-US" sz="2400" dirty="0"/>
              <a:t>. All obese women who are </a:t>
            </a:r>
            <a:r>
              <a:rPr lang="en-US" sz="2400" dirty="0" err="1"/>
              <a:t>immobilised</a:t>
            </a:r>
            <a:r>
              <a:rPr lang="en-US" sz="2400" dirty="0"/>
              <a:t> antepartum or postpartum should receive </a:t>
            </a:r>
            <a:r>
              <a:rPr lang="en-US" sz="2400" dirty="0" err="1"/>
              <a:t>thromboprophylaxis</a:t>
            </a:r>
            <a:r>
              <a:rPr lang="en-US" sz="2400" dirty="0"/>
              <a:t>. </a:t>
            </a:r>
            <a:r>
              <a:rPr lang="en-US" sz="2400" dirty="0" err="1"/>
              <a:t>Thromboprophylaxis</a:t>
            </a:r>
            <a:r>
              <a:rPr lang="en-US" sz="2400" dirty="0"/>
              <a:t> dosage should be based on maternal weight, not BMI, at her first antenatal visit. Early </a:t>
            </a:r>
            <a:r>
              <a:rPr lang="en-US" sz="2400" dirty="0" err="1"/>
              <a:t>mobilisation</a:t>
            </a:r>
            <a:r>
              <a:rPr lang="en-US" sz="2400" dirty="0"/>
              <a:t> of obese women postpartum should be encouraged to prevent venous thromboembolism. </a:t>
            </a:r>
          </a:p>
          <a:p>
            <a:pPr algn="l"/>
            <a:endParaRPr lang="ar-SA" sz="2400" dirty="0"/>
          </a:p>
        </p:txBody>
      </p:sp>
    </p:spTree>
    <p:extLst>
      <p:ext uri="{BB962C8B-B14F-4D97-AF65-F5344CB8AC3E}">
        <p14:creationId xmlns:p14="http://schemas.microsoft.com/office/powerpoint/2010/main" val="1469850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002" y="167055"/>
            <a:ext cx="8911687" cy="334108"/>
          </a:xfrm>
        </p:spPr>
        <p:txBody>
          <a:bodyPr>
            <a:normAutofit fontScale="90000"/>
          </a:bodyPr>
          <a:lstStyle/>
          <a:p>
            <a:endParaRPr lang="ar-SA" dirty="0"/>
          </a:p>
        </p:txBody>
      </p:sp>
      <p:pic>
        <p:nvPicPr>
          <p:cNvPr id="4" name="Content Placeholder 3"/>
          <p:cNvPicPr>
            <a:picLocks noGrp="1" noChangeAspect="1"/>
          </p:cNvPicPr>
          <p:nvPr>
            <p:ph idx="1"/>
          </p:nvPr>
        </p:nvPicPr>
        <p:blipFill>
          <a:blip r:embed="rId2"/>
          <a:stretch>
            <a:fillRect/>
          </a:stretch>
        </p:blipFill>
        <p:spPr>
          <a:xfrm>
            <a:off x="3033346" y="501163"/>
            <a:ext cx="7121769" cy="5943599"/>
          </a:xfrm>
          <a:prstGeom prst="rect">
            <a:avLst/>
          </a:prstGeom>
        </p:spPr>
      </p:pic>
    </p:spTree>
    <p:extLst>
      <p:ext uri="{BB962C8B-B14F-4D97-AF65-F5344CB8AC3E}">
        <p14:creationId xmlns:p14="http://schemas.microsoft.com/office/powerpoint/2010/main" val="1953370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341" y="907001"/>
            <a:ext cx="8911687" cy="1280890"/>
          </a:xfrm>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769577" y="263769"/>
            <a:ext cx="7781192" cy="5648081"/>
          </a:xfrm>
          <a:prstGeom prst="rect">
            <a:avLst/>
          </a:prstGeom>
        </p:spPr>
      </p:pic>
    </p:spTree>
    <p:extLst>
      <p:ext uri="{BB962C8B-B14F-4D97-AF65-F5344CB8AC3E}">
        <p14:creationId xmlns:p14="http://schemas.microsoft.com/office/powerpoint/2010/main" val="996210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3429000" y="2133600"/>
            <a:ext cx="5172013" cy="3778250"/>
          </a:xfrm>
          <a:prstGeom prst="rect">
            <a:avLst/>
          </a:prstGeom>
        </p:spPr>
      </p:pic>
    </p:spTree>
    <p:extLst>
      <p:ext uri="{BB962C8B-B14F-4D97-AF65-F5344CB8AC3E}">
        <p14:creationId xmlns:p14="http://schemas.microsoft.com/office/powerpoint/2010/main" val="37072473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1547447" y="263769"/>
            <a:ext cx="10207868" cy="6372701"/>
          </a:xfrm>
          <a:prstGeom prst="rect">
            <a:avLst/>
          </a:prstGeom>
        </p:spPr>
      </p:pic>
    </p:spTree>
    <p:extLst>
      <p:ext uri="{BB962C8B-B14F-4D97-AF65-F5344CB8AC3E}">
        <p14:creationId xmlns:p14="http://schemas.microsoft.com/office/powerpoint/2010/main" val="16056508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1907931" y="140677"/>
            <a:ext cx="9117623" cy="6392007"/>
          </a:xfrm>
          <a:prstGeom prst="rect">
            <a:avLst/>
          </a:prstGeom>
        </p:spPr>
      </p:pic>
    </p:spTree>
    <p:extLst>
      <p:ext uri="{BB962C8B-B14F-4D97-AF65-F5344CB8AC3E}">
        <p14:creationId xmlns:p14="http://schemas.microsoft.com/office/powerpoint/2010/main" val="2132931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A4A15-D93A-E3ED-E9CD-425D5193A966}"/>
              </a:ext>
            </a:extLst>
          </p:cNvPr>
          <p:cNvSpPr>
            <a:spLocks noGrp="1"/>
          </p:cNvSpPr>
          <p:nvPr>
            <p:ph type="title"/>
          </p:nvPr>
        </p:nvSpPr>
        <p:spPr>
          <a:xfrm>
            <a:off x="2592925" y="2677886"/>
            <a:ext cx="8911687" cy="2144484"/>
          </a:xfrm>
        </p:spPr>
        <p:txBody>
          <a:bodyPr/>
          <a:lstStyle/>
          <a:p>
            <a:r>
              <a:rPr lang="en-GB" b="1" dirty="0">
                <a:solidFill>
                  <a:srgbClr val="FF0000"/>
                </a:solidFill>
              </a:rPr>
              <a:t>RED CELL ANTIBODY GTG GUIDELINE</a:t>
            </a:r>
          </a:p>
        </p:txBody>
      </p:sp>
      <p:sp>
        <p:nvSpPr>
          <p:cNvPr id="3" name="Content Placeholder 2">
            <a:extLst>
              <a:ext uri="{FF2B5EF4-FFF2-40B4-BE49-F238E27FC236}">
                <a16:creationId xmlns:a16="http://schemas.microsoft.com/office/drawing/2014/main" id="{2B38D17B-BD01-4154-9C27-2E39A82DA24E}"/>
              </a:ext>
            </a:extLst>
          </p:cNvPr>
          <p:cNvSpPr>
            <a:spLocks noGrp="1"/>
          </p:cNvSpPr>
          <p:nvPr>
            <p:ph idx="1"/>
          </p:nvPr>
        </p:nvSpPr>
        <p:spPr>
          <a:xfrm>
            <a:off x="2589212" y="4822370"/>
            <a:ext cx="8915400" cy="1088851"/>
          </a:xfrm>
        </p:spPr>
        <p:txBody>
          <a:bodyPr/>
          <a:lstStyle/>
          <a:p>
            <a:endParaRPr lang="en-GB" dirty="0"/>
          </a:p>
        </p:txBody>
      </p:sp>
    </p:spTree>
    <p:extLst>
      <p:ext uri="{BB962C8B-B14F-4D97-AF65-F5344CB8AC3E}">
        <p14:creationId xmlns:p14="http://schemas.microsoft.com/office/powerpoint/2010/main" val="4109441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Rred</a:t>
            </a:r>
            <a:r>
              <a:rPr lang="en-US" dirty="0"/>
              <a:t> cell antibodies in pregnancy</a:t>
            </a:r>
            <a:endParaRPr lang="ar-SA" dirty="0"/>
          </a:p>
        </p:txBody>
      </p:sp>
      <p:pic>
        <p:nvPicPr>
          <p:cNvPr id="4" name="Content Placeholder 3"/>
          <p:cNvPicPr>
            <a:picLocks noGrp="1" noChangeAspect="1"/>
          </p:cNvPicPr>
          <p:nvPr>
            <p:ph idx="1"/>
          </p:nvPr>
        </p:nvPicPr>
        <p:blipFill>
          <a:blip r:embed="rId2"/>
          <a:stretch>
            <a:fillRect/>
          </a:stretch>
        </p:blipFill>
        <p:spPr>
          <a:xfrm>
            <a:off x="2780907" y="169681"/>
            <a:ext cx="8889477" cy="6363093"/>
          </a:xfrm>
          <a:prstGeom prst="rect">
            <a:avLst/>
          </a:prstGeom>
        </p:spPr>
      </p:pic>
    </p:spTree>
    <p:extLst>
      <p:ext uri="{BB962C8B-B14F-4D97-AF65-F5344CB8AC3E}">
        <p14:creationId xmlns:p14="http://schemas.microsoft.com/office/powerpoint/2010/main" val="1771574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1469571" y="185057"/>
            <a:ext cx="10537372" cy="6215743"/>
          </a:xfrm>
          <a:prstGeom prst="rect">
            <a:avLst/>
          </a:prstGeom>
        </p:spPr>
      </p:pic>
    </p:spTree>
    <p:extLst>
      <p:ext uri="{BB962C8B-B14F-4D97-AF65-F5344CB8AC3E}">
        <p14:creationId xmlns:p14="http://schemas.microsoft.com/office/powerpoint/2010/main" val="36116978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479249" y="395927"/>
            <a:ext cx="8766928" cy="5329959"/>
          </a:xfrm>
          <a:prstGeom prst="rect">
            <a:avLst/>
          </a:prstGeom>
        </p:spPr>
      </p:pic>
    </p:spTree>
    <p:extLst>
      <p:ext uri="{BB962C8B-B14F-4D97-AF65-F5344CB8AC3E}">
        <p14:creationId xmlns:p14="http://schemas.microsoft.com/office/powerpoint/2010/main" val="28324489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the guideline</a:t>
            </a:r>
            <a:endParaRPr lang="ar-SA" dirty="0"/>
          </a:p>
        </p:txBody>
      </p:sp>
      <p:sp>
        <p:nvSpPr>
          <p:cNvPr id="3" name="Content Placeholder 2"/>
          <p:cNvSpPr>
            <a:spLocks noGrp="1"/>
          </p:cNvSpPr>
          <p:nvPr>
            <p:ph idx="1"/>
          </p:nvPr>
        </p:nvSpPr>
        <p:spPr/>
        <p:txBody>
          <a:bodyPr/>
          <a:lstStyle/>
          <a:p>
            <a:pPr marL="0" indent="0" algn="l">
              <a:buNone/>
            </a:pPr>
            <a:r>
              <a:rPr lang="en-US" sz="2400" b="1" dirty="0">
                <a:solidFill>
                  <a:srgbClr val="FF0000"/>
                </a:solidFill>
              </a:rPr>
              <a:t>To provide evidence base </a:t>
            </a:r>
            <a:r>
              <a:rPr lang="en-US" sz="2400" b="1" dirty="0" err="1">
                <a:solidFill>
                  <a:srgbClr val="FF0000"/>
                </a:solidFill>
              </a:rPr>
              <a:t>informations</a:t>
            </a:r>
            <a:r>
              <a:rPr lang="en-US" sz="2400" b="1" dirty="0">
                <a:solidFill>
                  <a:srgbClr val="FF0000"/>
                </a:solidFill>
              </a:rPr>
              <a:t> recommend </a:t>
            </a:r>
            <a:r>
              <a:rPr lang="en-US" dirty="0"/>
              <a:t>:</a:t>
            </a:r>
            <a:endParaRPr lang="en-US" sz="2800" dirty="0"/>
          </a:p>
          <a:p>
            <a:pPr marL="0" indent="0" algn="l">
              <a:buNone/>
            </a:pPr>
            <a:r>
              <a:rPr lang="en-US" sz="2800" dirty="0"/>
              <a:t>Blood grouping and antibody testing in pregnancy.</a:t>
            </a:r>
          </a:p>
          <a:p>
            <a:pPr marL="0" indent="0" algn="l">
              <a:buNone/>
            </a:pPr>
            <a:endParaRPr lang="en-US" sz="2800" dirty="0"/>
          </a:p>
          <a:p>
            <a:pPr marL="0" indent="0" algn="l">
              <a:buNone/>
            </a:pPr>
            <a:r>
              <a:rPr lang="en-US" sz="2800" dirty="0"/>
              <a:t> Prediction, prevention, and management of HDFN </a:t>
            </a:r>
            <a:r>
              <a:rPr lang="en-US" sz="2800" dirty="0" err="1"/>
              <a:t>haemolytic</a:t>
            </a:r>
            <a:r>
              <a:rPr lang="en-US" sz="2800" dirty="0"/>
              <a:t> disease of the fetus and newborn.</a:t>
            </a:r>
            <a:endParaRPr lang="ar-SA" sz="2800" dirty="0"/>
          </a:p>
        </p:txBody>
      </p:sp>
    </p:spTree>
    <p:extLst>
      <p:ext uri="{BB962C8B-B14F-4D97-AF65-F5344CB8AC3E}">
        <p14:creationId xmlns:p14="http://schemas.microsoft.com/office/powerpoint/2010/main" val="583873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Contineue</a:t>
            </a:r>
            <a:r>
              <a:rPr lang="en-US" dirty="0"/>
              <a:t> recommendation</a:t>
            </a:r>
            <a:endParaRPr lang="ar-SA" dirty="0"/>
          </a:p>
        </p:txBody>
      </p:sp>
      <p:sp>
        <p:nvSpPr>
          <p:cNvPr id="3" name="Content Placeholder 2"/>
          <p:cNvSpPr>
            <a:spLocks noGrp="1"/>
          </p:cNvSpPr>
          <p:nvPr>
            <p:ph idx="1"/>
          </p:nvPr>
        </p:nvSpPr>
        <p:spPr>
          <a:xfrm>
            <a:off x="430823" y="1380392"/>
            <a:ext cx="11073789" cy="4530830"/>
          </a:xfrm>
        </p:spPr>
        <p:txBody>
          <a:bodyPr/>
          <a:lstStyle/>
          <a:p>
            <a:pPr algn="l"/>
            <a:r>
              <a:rPr lang="en-US" b="1" dirty="0"/>
              <a:t>8</a:t>
            </a:r>
            <a:r>
              <a:rPr lang="en-US" sz="2400" dirty="0"/>
              <a:t>. </a:t>
            </a:r>
            <a:r>
              <a:rPr lang="en-US" sz="2400" b="1" dirty="0"/>
              <a:t>Intravenous access, if </a:t>
            </a:r>
            <a:r>
              <a:rPr lang="en-US" sz="2400" dirty="0"/>
              <a:t>required, should be established early in </a:t>
            </a:r>
            <a:r>
              <a:rPr lang="en-US" sz="2400" dirty="0" err="1"/>
              <a:t>labour</a:t>
            </a:r>
            <a:r>
              <a:rPr lang="en-US" sz="2400" dirty="0"/>
              <a:t> in women with moderate to severe obesity. </a:t>
            </a:r>
          </a:p>
          <a:p>
            <a:pPr algn="l"/>
            <a:r>
              <a:rPr lang="en-US" sz="2400" b="1" dirty="0"/>
              <a:t>9</a:t>
            </a:r>
            <a:r>
              <a:rPr lang="en-US" sz="2400" dirty="0"/>
              <a:t>. </a:t>
            </a:r>
            <a:r>
              <a:rPr lang="en-US" sz="2400" b="1" dirty="0"/>
              <a:t>Obese women should receive extra support to help them initiate and continue breastfeeding</a:t>
            </a:r>
            <a:r>
              <a:rPr lang="en-US" sz="2400" dirty="0"/>
              <a:t>. </a:t>
            </a:r>
          </a:p>
          <a:p>
            <a:pPr algn="l"/>
            <a:r>
              <a:rPr lang="en-US" sz="2400" b="1" dirty="0"/>
              <a:t>10</a:t>
            </a:r>
            <a:r>
              <a:rPr lang="en-US" sz="2400" dirty="0"/>
              <a:t>. </a:t>
            </a:r>
            <a:r>
              <a:rPr lang="en-US" sz="2400" b="1" dirty="0"/>
              <a:t>Provided there are no obstetric or medical contradictions, obese women should be encouraged to keep exercising during and after pregnancy</a:t>
            </a:r>
            <a:r>
              <a:rPr lang="en-US" sz="2400" dirty="0"/>
              <a:t>. </a:t>
            </a:r>
          </a:p>
          <a:p>
            <a:pPr algn="l"/>
            <a:r>
              <a:rPr lang="en-US" sz="2400" b="1" dirty="0"/>
              <a:t>11</a:t>
            </a:r>
            <a:r>
              <a:rPr lang="en-US" sz="2400" dirty="0"/>
              <a:t>. An audit should be conducted in each maternity unit to determine whether the facilities and equipment are suitable for the care of morbidly obese women</a:t>
            </a:r>
            <a:endParaRPr lang="ar-SA" sz="2400" dirty="0"/>
          </a:p>
        </p:txBody>
      </p:sp>
    </p:spTree>
    <p:extLst>
      <p:ext uri="{BB962C8B-B14F-4D97-AF65-F5344CB8AC3E}">
        <p14:creationId xmlns:p14="http://schemas.microsoft.com/office/powerpoint/2010/main" val="31945178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principles</a:t>
            </a:r>
            <a:endParaRPr lang="ar-SA" dirty="0"/>
          </a:p>
        </p:txBody>
      </p:sp>
      <p:sp>
        <p:nvSpPr>
          <p:cNvPr id="3" name="Content Placeholder 2"/>
          <p:cNvSpPr>
            <a:spLocks noGrp="1"/>
          </p:cNvSpPr>
          <p:nvPr>
            <p:ph idx="1"/>
          </p:nvPr>
        </p:nvSpPr>
        <p:spPr>
          <a:xfrm>
            <a:off x="1498862" y="1508289"/>
            <a:ext cx="10005750" cy="4402933"/>
          </a:xfrm>
        </p:spPr>
        <p:txBody>
          <a:bodyPr>
            <a:normAutofit/>
          </a:bodyPr>
          <a:lstStyle/>
          <a:p>
            <a:pPr marL="0" indent="0" algn="l">
              <a:buNone/>
            </a:pPr>
            <a:r>
              <a:rPr lang="en-US" sz="2800" dirty="0"/>
              <a:t>All pregnant women must be ABO/D typed and antibody screened at booking and at 28 weeks.</a:t>
            </a:r>
            <a:endParaRPr lang="ar-SA" sz="2800" dirty="0"/>
          </a:p>
          <a:p>
            <a:pPr marL="0" indent="0" algn="l">
              <a:buNone/>
            </a:pPr>
            <a:endParaRPr lang="en-US" sz="2800" dirty="0"/>
          </a:p>
          <a:p>
            <a:pPr marL="0" indent="0" algn="l">
              <a:buNone/>
            </a:pPr>
            <a:r>
              <a:rPr lang="en-US" sz="2800" dirty="0"/>
              <a:t>• </a:t>
            </a:r>
            <a:r>
              <a:rPr lang="en-US" sz="2800" b="1" dirty="0">
                <a:solidFill>
                  <a:srgbClr val="FF0000"/>
                </a:solidFill>
              </a:rPr>
              <a:t>Clinically significant </a:t>
            </a:r>
            <a:r>
              <a:rPr lang="en-US" sz="2800" dirty="0"/>
              <a:t>antibodies include </a:t>
            </a:r>
            <a:r>
              <a:rPr lang="en-US" sz="2800" dirty="0">
                <a:solidFill>
                  <a:srgbClr val="FF0000"/>
                </a:solidFill>
              </a:rPr>
              <a:t>anti‑D, anti‑c</a:t>
            </a:r>
            <a:r>
              <a:rPr lang="en-US" sz="2800" dirty="0"/>
              <a:t>, </a:t>
            </a:r>
            <a:r>
              <a:rPr lang="en-US" sz="2800" dirty="0">
                <a:solidFill>
                  <a:srgbClr val="FF0000"/>
                </a:solidFill>
              </a:rPr>
              <a:t>anti‑K,</a:t>
            </a:r>
            <a:r>
              <a:rPr lang="en-US" sz="2800" dirty="0"/>
              <a:t> and others capable of causing HDFN.</a:t>
            </a:r>
            <a:endParaRPr lang="ar-SA" sz="2800" dirty="0"/>
          </a:p>
          <a:p>
            <a:pPr marL="0" indent="0" algn="l">
              <a:buNone/>
            </a:pPr>
            <a:endParaRPr lang="en-US" sz="2800" dirty="0"/>
          </a:p>
          <a:p>
            <a:pPr marL="0" indent="0" algn="l">
              <a:buNone/>
            </a:pPr>
            <a:r>
              <a:rPr lang="en-US" sz="2800" dirty="0"/>
              <a:t>• Management depends on antibody specificity, concentration, and fetal antigen status.</a:t>
            </a:r>
            <a:endParaRPr lang="ar-SA" sz="2800" dirty="0"/>
          </a:p>
        </p:txBody>
      </p:sp>
    </p:spTree>
    <p:extLst>
      <p:ext uri="{BB962C8B-B14F-4D97-AF65-F5344CB8AC3E}">
        <p14:creationId xmlns:p14="http://schemas.microsoft.com/office/powerpoint/2010/main" val="758503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Routine Antenatal Testing</a:t>
            </a:r>
            <a:endParaRPr lang="ar-SA" dirty="0"/>
          </a:p>
        </p:txBody>
      </p:sp>
      <p:sp>
        <p:nvSpPr>
          <p:cNvPr id="3" name="Content Placeholder 2"/>
          <p:cNvSpPr>
            <a:spLocks noGrp="1"/>
          </p:cNvSpPr>
          <p:nvPr>
            <p:ph idx="1"/>
          </p:nvPr>
        </p:nvSpPr>
        <p:spPr>
          <a:xfrm>
            <a:off x="886120" y="1414021"/>
            <a:ext cx="10618492" cy="5137607"/>
          </a:xfrm>
        </p:spPr>
        <p:txBody>
          <a:bodyPr/>
          <a:lstStyle/>
          <a:p>
            <a:pPr algn="l"/>
            <a:r>
              <a:rPr lang="en-US" sz="2400" b="1" dirty="0">
                <a:solidFill>
                  <a:srgbClr val="FF0000"/>
                </a:solidFill>
              </a:rPr>
              <a:t>At 10 weeks</a:t>
            </a:r>
            <a:r>
              <a:rPr lang="en-US" dirty="0"/>
              <a:t>:</a:t>
            </a:r>
          </a:p>
          <a:p>
            <a:pPr algn="l"/>
            <a:r>
              <a:rPr lang="en-US" sz="2400" b="1" dirty="0">
                <a:solidFill>
                  <a:schemeClr val="tx1"/>
                </a:solidFill>
              </a:rPr>
              <a:t>All pregnant women should be ABO and D typed and screened… at booking.”</a:t>
            </a:r>
          </a:p>
          <a:p>
            <a:pPr algn="l"/>
            <a:r>
              <a:rPr lang="en-US" sz="2800" b="1" dirty="0">
                <a:solidFill>
                  <a:srgbClr val="FF0000"/>
                </a:solidFill>
              </a:rPr>
              <a:t>28 weeks</a:t>
            </a:r>
            <a:r>
              <a:rPr lang="en-US" dirty="0"/>
              <a:t>:</a:t>
            </a:r>
          </a:p>
          <a:p>
            <a:pPr algn="l"/>
            <a:r>
              <a:rPr lang="en-US" sz="2800" b="1" dirty="0"/>
              <a:t>• Repeat ABO/D + antibody screen</a:t>
            </a:r>
          </a:p>
          <a:p>
            <a:pPr algn="l"/>
            <a:r>
              <a:rPr lang="en-US" sz="2800" b="1" dirty="0"/>
              <a:t>• Must be before RAADP in D‑negative women</a:t>
            </a:r>
          </a:p>
          <a:p>
            <a:pPr algn="l"/>
            <a:r>
              <a:rPr lang="en-US" sz="2800" b="1" dirty="0"/>
              <a:t>• If no clinically significant antibodies at 28 weeks → no further routine testing.</a:t>
            </a:r>
            <a:endParaRPr lang="ar-SA" sz="2800" b="1" dirty="0"/>
          </a:p>
          <a:p>
            <a:pPr algn="l"/>
            <a:endParaRPr lang="ar-SA" sz="2800" b="1" dirty="0"/>
          </a:p>
          <a:p>
            <a:pPr algn="l"/>
            <a:endParaRPr lang="ar-SA" sz="2800" b="1" dirty="0"/>
          </a:p>
          <a:p>
            <a:pPr algn="l"/>
            <a:endParaRPr lang="en-US" sz="2800" b="1" dirty="0"/>
          </a:p>
          <a:p>
            <a:pPr algn="l"/>
            <a:endParaRPr lang="en-US" sz="2800" b="1" dirty="0"/>
          </a:p>
          <a:p>
            <a:pPr algn="l"/>
            <a:endParaRPr lang="en-US" dirty="0"/>
          </a:p>
          <a:p>
            <a:pPr algn="l"/>
            <a:endParaRPr lang="en-US" dirty="0"/>
          </a:p>
          <a:p>
            <a:pPr algn="l"/>
            <a:endParaRPr lang="en-US" dirty="0"/>
          </a:p>
          <a:p>
            <a:pPr algn="l"/>
            <a:endParaRPr lang="en-US" dirty="0"/>
          </a:p>
          <a:p>
            <a:pPr algn="l"/>
            <a:endParaRPr lang="en-US" dirty="0"/>
          </a:p>
          <a:p>
            <a:endParaRPr lang="ar-SA" dirty="0"/>
          </a:p>
        </p:txBody>
      </p:sp>
    </p:spTree>
    <p:extLst>
      <p:ext uri="{BB962C8B-B14F-4D97-AF65-F5344CB8AC3E}">
        <p14:creationId xmlns:p14="http://schemas.microsoft.com/office/powerpoint/2010/main" val="753612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Clinically Significant Antibodies</a:t>
            </a:r>
            <a:endParaRPr lang="ar-SA" dirty="0"/>
          </a:p>
        </p:txBody>
      </p:sp>
      <p:sp>
        <p:nvSpPr>
          <p:cNvPr id="3" name="Content Placeholder 2"/>
          <p:cNvSpPr>
            <a:spLocks noGrp="1"/>
          </p:cNvSpPr>
          <p:nvPr>
            <p:ph idx="1"/>
          </p:nvPr>
        </p:nvSpPr>
        <p:spPr/>
        <p:txBody>
          <a:bodyPr>
            <a:normAutofit/>
          </a:bodyPr>
          <a:lstStyle/>
          <a:p>
            <a:pPr algn="l"/>
            <a:r>
              <a:rPr lang="en-US" sz="2400" b="1" dirty="0">
                <a:solidFill>
                  <a:schemeClr val="accent1"/>
                </a:solidFill>
              </a:rPr>
              <a:t>Anti‑D</a:t>
            </a:r>
            <a:r>
              <a:rPr lang="en-US" sz="2400" dirty="0"/>
              <a:t>, </a:t>
            </a:r>
            <a:r>
              <a:rPr lang="en-US" sz="2000" b="1" dirty="0">
                <a:solidFill>
                  <a:schemeClr val="accent1"/>
                </a:solidFill>
              </a:rPr>
              <a:t>anti‑c</a:t>
            </a:r>
            <a:r>
              <a:rPr lang="en-US" sz="2400" dirty="0"/>
              <a:t> and </a:t>
            </a:r>
            <a:r>
              <a:rPr lang="en-US" sz="2400" b="1" dirty="0">
                <a:solidFill>
                  <a:schemeClr val="accent1"/>
                </a:solidFill>
              </a:rPr>
              <a:t>anti‑K are </a:t>
            </a:r>
            <a:r>
              <a:rPr lang="en-US" sz="2400" dirty="0"/>
              <a:t>the antibodies most often implicated in causing severe HDFN.</a:t>
            </a:r>
          </a:p>
          <a:p>
            <a:pPr algn="l"/>
            <a:endParaRPr lang="en-US" sz="2400" dirty="0"/>
          </a:p>
          <a:p>
            <a:pPr algn="l"/>
            <a:r>
              <a:rPr lang="en-US" sz="2400" dirty="0"/>
              <a:t> </a:t>
            </a:r>
            <a:r>
              <a:rPr lang="en-US" sz="2400" b="1" i="1" dirty="0"/>
              <a:t>Other significant antibodies</a:t>
            </a:r>
            <a:r>
              <a:rPr lang="en-US" sz="2400" dirty="0"/>
              <a:t>:</a:t>
            </a:r>
          </a:p>
          <a:p>
            <a:pPr algn="l"/>
            <a:r>
              <a:rPr lang="en-US" sz="2400" dirty="0"/>
              <a:t>• Anti‑E, </a:t>
            </a:r>
            <a:r>
              <a:rPr lang="en-US" sz="3200" b="1" dirty="0">
                <a:solidFill>
                  <a:schemeClr val="accent1"/>
                </a:solidFill>
              </a:rPr>
              <a:t>anti‑C</a:t>
            </a:r>
            <a:r>
              <a:rPr lang="en-US" sz="2400" dirty="0"/>
              <a:t>, anti‑</a:t>
            </a:r>
            <a:r>
              <a:rPr lang="en-US" sz="2400" dirty="0" err="1"/>
              <a:t>Fya</a:t>
            </a:r>
            <a:r>
              <a:rPr lang="en-US" sz="2400" dirty="0"/>
              <a:t>, anti‑</a:t>
            </a:r>
            <a:r>
              <a:rPr lang="en-US" sz="2400" dirty="0" err="1"/>
              <a:t>Jka</a:t>
            </a:r>
            <a:r>
              <a:rPr lang="en-US" sz="2400" dirty="0"/>
              <a:t>, anti‑S, anti‑s, et</a:t>
            </a:r>
            <a:endParaRPr lang="ar-SA" sz="2400" dirty="0"/>
          </a:p>
          <a:p>
            <a:pPr algn="l"/>
            <a:endParaRPr lang="ar-SA" sz="2400" dirty="0"/>
          </a:p>
          <a:p>
            <a:pPr algn="l"/>
            <a:endParaRPr lang="ar-SA" sz="2400" dirty="0"/>
          </a:p>
        </p:txBody>
      </p:sp>
    </p:spTree>
    <p:extLst>
      <p:ext uri="{BB962C8B-B14F-4D97-AF65-F5344CB8AC3E}">
        <p14:creationId xmlns:p14="http://schemas.microsoft.com/office/powerpoint/2010/main" val="429136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535387"/>
          </a:xfrm>
        </p:spPr>
        <p:txBody>
          <a:bodyPr>
            <a:normAutofit fontScale="90000"/>
          </a:bodyPr>
          <a:lstStyle/>
          <a:p>
            <a:endParaRPr lang="ar-SA" dirty="0"/>
          </a:p>
        </p:txBody>
      </p:sp>
      <p:sp>
        <p:nvSpPr>
          <p:cNvPr id="3" name="Content Placeholder 2"/>
          <p:cNvSpPr>
            <a:spLocks noGrp="1"/>
          </p:cNvSpPr>
          <p:nvPr>
            <p:ph idx="1"/>
          </p:nvPr>
        </p:nvSpPr>
        <p:spPr>
          <a:xfrm>
            <a:off x="1282045" y="1432874"/>
            <a:ext cx="10680569" cy="4478348"/>
          </a:xfrm>
        </p:spPr>
        <p:txBody>
          <a:bodyPr>
            <a:normAutofit/>
          </a:bodyPr>
          <a:lstStyle/>
          <a:p>
            <a:pPr algn="l"/>
            <a:r>
              <a:rPr lang="en-US" sz="2400" b="1" dirty="0"/>
              <a:t>Follow‑up Frequency</a:t>
            </a:r>
          </a:p>
          <a:p>
            <a:pPr algn="l"/>
            <a:endParaRPr lang="en-US" dirty="0"/>
          </a:p>
          <a:p>
            <a:pPr algn="l"/>
            <a:r>
              <a:rPr lang="en-US" sz="2400" b="1" dirty="0">
                <a:solidFill>
                  <a:schemeClr val="accent1"/>
                </a:solidFill>
              </a:rPr>
              <a:t>Anti‑D, </a:t>
            </a:r>
            <a:r>
              <a:rPr lang="en-US" b="1" dirty="0">
                <a:solidFill>
                  <a:schemeClr val="accent1"/>
                </a:solidFill>
              </a:rPr>
              <a:t>anti‑c</a:t>
            </a:r>
            <a:r>
              <a:rPr lang="en-US" sz="2400" b="1" dirty="0">
                <a:solidFill>
                  <a:schemeClr val="accent1"/>
                </a:solidFill>
              </a:rPr>
              <a:t>, anti‑K</a:t>
            </a:r>
          </a:p>
          <a:p>
            <a:pPr algn="l"/>
            <a:r>
              <a:rPr lang="en-US" dirty="0"/>
              <a:t>• </a:t>
            </a:r>
            <a:r>
              <a:rPr lang="en-US" sz="2800" b="1" dirty="0">
                <a:solidFill>
                  <a:schemeClr val="accent1"/>
                </a:solidFill>
              </a:rPr>
              <a:t>Test monthly </a:t>
            </a:r>
            <a:r>
              <a:rPr lang="en-US" sz="2800" b="1" dirty="0"/>
              <a:t>until </a:t>
            </a:r>
            <a:r>
              <a:rPr lang="en-US" sz="2800" b="1" dirty="0">
                <a:solidFill>
                  <a:schemeClr val="accent1"/>
                </a:solidFill>
              </a:rPr>
              <a:t>28 weeks</a:t>
            </a:r>
            <a:r>
              <a:rPr lang="en-US" sz="2800" b="1" dirty="0"/>
              <a:t>, then </a:t>
            </a:r>
            <a:r>
              <a:rPr lang="en-US" sz="2800" b="1" dirty="0">
                <a:solidFill>
                  <a:schemeClr val="accent1"/>
                </a:solidFill>
              </a:rPr>
              <a:t>every 2 weeks </a:t>
            </a:r>
            <a:r>
              <a:rPr lang="en-US" sz="2800" b="1" dirty="0"/>
              <a:t>until </a:t>
            </a:r>
            <a:r>
              <a:rPr lang="en-US" sz="2800" b="1" dirty="0">
                <a:solidFill>
                  <a:schemeClr val="accent1"/>
                </a:solidFill>
              </a:rPr>
              <a:t>delivery</a:t>
            </a:r>
            <a:r>
              <a:rPr lang="en-US" sz="2800" dirty="0">
                <a:solidFill>
                  <a:schemeClr val="accent1"/>
                </a:solidFill>
              </a:rPr>
              <a:t>.</a:t>
            </a:r>
          </a:p>
          <a:p>
            <a:pPr algn="l"/>
            <a:endParaRPr lang="en-US" sz="2800" dirty="0"/>
          </a:p>
          <a:p>
            <a:pPr algn="l"/>
            <a:endParaRPr lang="en-US" dirty="0"/>
          </a:p>
          <a:p>
            <a:pPr algn="l"/>
            <a:r>
              <a:rPr lang="en-US" sz="2600" b="1" dirty="0"/>
              <a:t>Other clinically significant antibodies</a:t>
            </a:r>
          </a:p>
          <a:p>
            <a:pPr algn="l"/>
            <a:r>
              <a:rPr lang="en-US" sz="2400" b="1" dirty="0"/>
              <a:t>Test at 28 we, then every 2 weeks until delivery</a:t>
            </a:r>
            <a:r>
              <a:rPr lang="en-US" b="1" dirty="0"/>
              <a:t>.</a:t>
            </a:r>
            <a:endParaRPr lang="ar-SA" b="1" dirty="0"/>
          </a:p>
        </p:txBody>
      </p:sp>
    </p:spTree>
    <p:extLst>
      <p:ext uri="{BB962C8B-B14F-4D97-AF65-F5344CB8AC3E}">
        <p14:creationId xmlns:p14="http://schemas.microsoft.com/office/powerpoint/2010/main" val="792416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Antibody Measurement</a:t>
            </a:r>
            <a:br>
              <a:rPr lang="en-US" dirty="0"/>
            </a:br>
            <a:endParaRPr lang="ar-SA" dirty="0"/>
          </a:p>
        </p:txBody>
      </p:sp>
      <p:sp>
        <p:nvSpPr>
          <p:cNvPr id="3" name="Content Placeholder 2"/>
          <p:cNvSpPr>
            <a:spLocks noGrp="1"/>
          </p:cNvSpPr>
          <p:nvPr>
            <p:ph idx="1"/>
          </p:nvPr>
        </p:nvSpPr>
        <p:spPr/>
        <p:txBody>
          <a:bodyPr/>
          <a:lstStyle/>
          <a:p>
            <a:pPr algn="l"/>
            <a:endParaRPr lang="en-US" dirty="0"/>
          </a:p>
          <a:p>
            <a:pPr algn="l"/>
            <a:r>
              <a:rPr lang="en-US" sz="2400" b="1" dirty="0"/>
              <a:t>Quantification (IU/mL)</a:t>
            </a:r>
          </a:p>
          <a:p>
            <a:pPr algn="l"/>
            <a:endParaRPr lang="en-US" dirty="0"/>
          </a:p>
          <a:p>
            <a:pPr algn="l"/>
            <a:r>
              <a:rPr lang="en-US" sz="2800" b="1" dirty="0"/>
              <a:t>• Only for anti‑D and anti‑c</a:t>
            </a:r>
          </a:p>
          <a:p>
            <a:pPr marL="0" indent="0" algn="l">
              <a:buNone/>
            </a:pPr>
            <a:r>
              <a:rPr lang="en-US" dirty="0"/>
              <a:t> “</a:t>
            </a:r>
            <a:r>
              <a:rPr lang="en-US" sz="3200" dirty="0"/>
              <a:t>Anti‑D and anti‑c are the only antibodies currently quantified</a:t>
            </a:r>
            <a:r>
              <a:rPr lang="en-US" dirty="0"/>
              <a:t>.”</a:t>
            </a:r>
            <a:endParaRPr lang="ar-SA" dirty="0"/>
          </a:p>
        </p:txBody>
      </p:sp>
    </p:spTree>
    <p:extLst>
      <p:ext uri="{BB962C8B-B14F-4D97-AF65-F5344CB8AC3E}">
        <p14:creationId xmlns:p14="http://schemas.microsoft.com/office/powerpoint/2010/main" val="33932152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Critical Levels for Referral to Fetal Medicine</a:t>
            </a:r>
            <a:br>
              <a:rPr lang="en-US" dirty="0"/>
            </a:br>
            <a:endParaRPr lang="ar-SA" dirty="0"/>
          </a:p>
        </p:txBody>
      </p:sp>
      <p:sp>
        <p:nvSpPr>
          <p:cNvPr id="3" name="Content Placeholder 2"/>
          <p:cNvSpPr>
            <a:spLocks noGrp="1"/>
          </p:cNvSpPr>
          <p:nvPr>
            <p:ph idx="1"/>
          </p:nvPr>
        </p:nvSpPr>
        <p:spPr>
          <a:xfrm>
            <a:off x="1225485" y="1348033"/>
            <a:ext cx="10279127" cy="4563189"/>
          </a:xfrm>
        </p:spPr>
        <p:txBody>
          <a:bodyPr/>
          <a:lstStyle/>
          <a:p>
            <a:pPr marL="0" indent="0" algn="l">
              <a:buNone/>
            </a:pPr>
            <a:endParaRPr lang="en-US" dirty="0"/>
          </a:p>
          <a:p>
            <a:pPr algn="l"/>
            <a:r>
              <a:rPr lang="en-US" sz="2400" b="1" dirty="0"/>
              <a:t>Anti‑D</a:t>
            </a:r>
          </a:p>
          <a:p>
            <a:pPr algn="l"/>
            <a:r>
              <a:rPr lang="en-US" sz="2400" b="1" dirty="0">
                <a:solidFill>
                  <a:schemeClr val="accent1"/>
                </a:solidFill>
              </a:rPr>
              <a:t>• &gt;4 IU/mL </a:t>
            </a:r>
            <a:r>
              <a:rPr lang="en-US" sz="2400" dirty="0"/>
              <a:t>→ </a:t>
            </a:r>
            <a:r>
              <a:rPr lang="en-US" sz="2400" b="1" dirty="0">
                <a:solidFill>
                  <a:schemeClr val="accent1"/>
                </a:solidFill>
              </a:rPr>
              <a:t>moderate risk&gt;&gt;&gt;&gt;Refer to FMU</a:t>
            </a:r>
          </a:p>
          <a:p>
            <a:pPr algn="l"/>
            <a:r>
              <a:rPr lang="en-US" sz="2400" b="1" dirty="0">
                <a:solidFill>
                  <a:schemeClr val="accent1"/>
                </a:solidFill>
              </a:rPr>
              <a:t>• &gt;15 IU/mL </a:t>
            </a:r>
            <a:r>
              <a:rPr lang="en-US" sz="2400" dirty="0"/>
              <a:t>→ </a:t>
            </a:r>
            <a:r>
              <a:rPr lang="en-US" sz="2400" b="1" dirty="0">
                <a:solidFill>
                  <a:schemeClr val="accent1"/>
                </a:solidFill>
              </a:rPr>
              <a:t>severe risk TO FMH </a:t>
            </a:r>
          </a:p>
          <a:p>
            <a:pPr algn="l"/>
            <a:endParaRPr lang="en-US" sz="2400" b="1" dirty="0">
              <a:solidFill>
                <a:schemeClr val="accent1"/>
              </a:solidFill>
            </a:endParaRPr>
          </a:p>
          <a:p>
            <a:pPr algn="l"/>
            <a:r>
              <a:rPr lang="en-US" sz="2400" b="1" dirty="0">
                <a:solidFill>
                  <a:schemeClr val="tx1"/>
                </a:solidFill>
              </a:rPr>
              <a:t>Anti‑c</a:t>
            </a:r>
          </a:p>
          <a:p>
            <a:pPr algn="l"/>
            <a:r>
              <a:rPr lang="en-US" sz="2400" b="1" dirty="0">
                <a:solidFill>
                  <a:schemeClr val="accent1"/>
                </a:solidFill>
              </a:rPr>
              <a:t>• &gt;7.5 IU/mL → moderate&gt;&gt;&gt;&gt;&gt;&gt;Refer to FMU</a:t>
            </a:r>
            <a:r>
              <a:rPr lang="ar-SA" sz="2400" b="1" dirty="0">
                <a:solidFill>
                  <a:schemeClr val="accent1"/>
                </a:solidFill>
              </a:rPr>
              <a:t>   </a:t>
            </a:r>
            <a:endParaRPr lang="en-US" sz="2400" b="1" dirty="0">
              <a:solidFill>
                <a:schemeClr val="accent1"/>
              </a:solidFill>
            </a:endParaRPr>
          </a:p>
          <a:p>
            <a:pPr algn="l"/>
            <a:r>
              <a:rPr lang="en-US" sz="2400" b="1" dirty="0">
                <a:solidFill>
                  <a:schemeClr val="accent1"/>
                </a:solidFill>
              </a:rPr>
              <a:t>• &gt;20 IU/mL → severe risk to FMH</a:t>
            </a:r>
            <a:endParaRPr lang="ar-SA" sz="2400" b="1" dirty="0">
              <a:solidFill>
                <a:schemeClr val="accent1"/>
              </a:solidFill>
            </a:endParaRPr>
          </a:p>
          <a:p>
            <a:pPr algn="l"/>
            <a:endParaRPr lang="ar-SA" sz="2400" b="1" dirty="0">
              <a:solidFill>
                <a:schemeClr val="accent1"/>
              </a:solidFill>
            </a:endParaRPr>
          </a:p>
          <a:p>
            <a:pPr algn="l"/>
            <a:endParaRPr lang="ar-SA" sz="2400" b="1" dirty="0">
              <a:solidFill>
                <a:schemeClr val="accent1"/>
              </a:solidFill>
            </a:endParaRPr>
          </a:p>
        </p:txBody>
      </p:sp>
    </p:spTree>
    <p:extLst>
      <p:ext uri="{BB962C8B-B14F-4D97-AF65-F5344CB8AC3E}">
        <p14:creationId xmlns:p14="http://schemas.microsoft.com/office/powerpoint/2010/main" val="1251421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CONTINEU</a:t>
            </a:r>
            <a:endParaRPr lang="ar-SA" dirty="0"/>
          </a:p>
        </p:txBody>
      </p:sp>
      <p:sp>
        <p:nvSpPr>
          <p:cNvPr id="3" name="Content Placeholder 2"/>
          <p:cNvSpPr>
            <a:spLocks noGrp="1"/>
          </p:cNvSpPr>
          <p:nvPr>
            <p:ph idx="1"/>
          </p:nvPr>
        </p:nvSpPr>
        <p:spPr/>
        <p:txBody>
          <a:bodyPr/>
          <a:lstStyle/>
          <a:p>
            <a:pPr algn="l"/>
            <a:r>
              <a:rPr lang="en-US" sz="2400" b="1" dirty="0"/>
              <a:t>Anti‑K</a:t>
            </a:r>
          </a:p>
          <a:p>
            <a:pPr algn="l"/>
            <a:r>
              <a:rPr lang="en-US" b="1" dirty="0"/>
              <a:t>• </a:t>
            </a:r>
            <a:r>
              <a:rPr lang="en-US" sz="2800" b="1" dirty="0"/>
              <a:t>Any detectable level is significant</a:t>
            </a:r>
            <a:r>
              <a:rPr lang="en-US" sz="2800" dirty="0"/>
              <a:t>•</a:t>
            </a:r>
          </a:p>
          <a:p>
            <a:pPr algn="l"/>
            <a:r>
              <a:rPr lang="en-US" sz="2800" dirty="0"/>
              <a:t>.</a:t>
            </a:r>
            <a:r>
              <a:rPr lang="en-US" sz="2800" b="1" dirty="0"/>
              <a:t> Because anti‑K suppresses erythropoiesis</a:t>
            </a:r>
          </a:p>
          <a:p>
            <a:pPr algn="l"/>
            <a:r>
              <a:rPr lang="en-US" sz="2800" b="1" dirty="0"/>
              <a:t>• Immediate referral regardless of </a:t>
            </a:r>
            <a:r>
              <a:rPr lang="en-US" sz="2800" b="1" dirty="0" err="1"/>
              <a:t>titre</a:t>
            </a:r>
            <a:endParaRPr lang="ar-SA" sz="2800" b="1" dirty="0"/>
          </a:p>
        </p:txBody>
      </p:sp>
    </p:spTree>
    <p:extLst>
      <p:ext uri="{BB962C8B-B14F-4D97-AF65-F5344CB8AC3E}">
        <p14:creationId xmlns:p14="http://schemas.microsoft.com/office/powerpoint/2010/main" val="7098476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FETAL GENOTYPING)</a:t>
            </a:r>
            <a:r>
              <a:rPr lang="en-US" dirty="0" err="1"/>
              <a:t>cffDNA</a:t>
            </a:r>
            <a:r>
              <a:rPr lang="ar-SA" dirty="0"/>
              <a:t>)</a:t>
            </a:r>
          </a:p>
        </p:txBody>
      </p:sp>
      <p:sp>
        <p:nvSpPr>
          <p:cNvPr id="3" name="Content Placeholder 2"/>
          <p:cNvSpPr>
            <a:spLocks noGrp="1"/>
          </p:cNvSpPr>
          <p:nvPr>
            <p:ph idx="1"/>
          </p:nvPr>
        </p:nvSpPr>
        <p:spPr/>
        <p:txBody>
          <a:bodyPr>
            <a:normAutofit/>
          </a:bodyPr>
          <a:lstStyle/>
          <a:p>
            <a:pPr algn="l"/>
            <a:r>
              <a:rPr lang="en-US" sz="2400" dirty="0"/>
              <a:t>• Used for RHD, RHCE (c/E), KEL*01 (K)</a:t>
            </a:r>
          </a:p>
          <a:p>
            <a:pPr algn="l"/>
            <a:r>
              <a:rPr lang="en-US" sz="2400" dirty="0"/>
              <a:t>• False negative rate &lt;1%</a:t>
            </a:r>
          </a:p>
          <a:p>
            <a:pPr algn="l"/>
            <a:r>
              <a:rPr lang="en-US" sz="2400" b="1" dirty="0">
                <a:solidFill>
                  <a:schemeClr val="tx1"/>
                </a:solidFill>
              </a:rPr>
              <a:t>• Do not test too early</a:t>
            </a:r>
            <a:r>
              <a:rPr lang="en-US" sz="2400" dirty="0"/>
              <a:t>:</a:t>
            </a:r>
          </a:p>
          <a:p>
            <a:pPr algn="l"/>
            <a:r>
              <a:rPr lang="en-US" sz="2400" dirty="0"/>
              <a:t>• </a:t>
            </a:r>
            <a:r>
              <a:rPr lang="en-US" sz="2400" b="1" dirty="0">
                <a:solidFill>
                  <a:schemeClr val="accent1">
                    <a:lumMod val="60000"/>
                    <a:lumOff val="40000"/>
                  </a:schemeClr>
                </a:solidFill>
              </a:rPr>
              <a:t>RHD/c/E: ≥16 weeks</a:t>
            </a:r>
          </a:p>
          <a:p>
            <a:pPr algn="l"/>
            <a:r>
              <a:rPr lang="en-US" sz="2400" dirty="0"/>
              <a:t>• </a:t>
            </a:r>
            <a:r>
              <a:rPr lang="en-US" sz="2400" b="1" dirty="0">
                <a:solidFill>
                  <a:schemeClr val="accent1">
                    <a:lumMod val="60000"/>
                    <a:lumOff val="40000"/>
                  </a:schemeClr>
                </a:solidFill>
              </a:rPr>
              <a:t>K: ≥20 weeks</a:t>
            </a:r>
          </a:p>
          <a:p>
            <a:pPr algn="l"/>
            <a:r>
              <a:rPr lang="en-US" sz="2400" dirty="0"/>
              <a:t>“Samples for fetal K genotyping should not be taken before 20 weeks.”</a:t>
            </a:r>
            <a:endParaRPr lang="ar-SA" sz="2400" dirty="0"/>
          </a:p>
        </p:txBody>
      </p:sp>
    </p:spTree>
    <p:extLst>
      <p:ext uri="{BB962C8B-B14F-4D97-AF65-F5344CB8AC3E}">
        <p14:creationId xmlns:p14="http://schemas.microsoft.com/office/powerpoint/2010/main" val="3522321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329" y="624110"/>
            <a:ext cx="10967284" cy="695643"/>
          </a:xfrm>
        </p:spPr>
        <p:txBody>
          <a:bodyPr/>
          <a:lstStyle/>
          <a:p>
            <a:r>
              <a:rPr lang="en-US" dirty="0"/>
              <a:t>WHEN TO USE </a:t>
            </a:r>
            <a:r>
              <a:rPr lang="en-US" dirty="0" err="1"/>
              <a:t>cFFDNA</a:t>
            </a:r>
            <a:endParaRPr lang="ar-SA" dirty="0"/>
          </a:p>
        </p:txBody>
      </p:sp>
      <p:sp>
        <p:nvSpPr>
          <p:cNvPr id="3" name="Content Placeholder 2"/>
          <p:cNvSpPr>
            <a:spLocks noGrp="1"/>
          </p:cNvSpPr>
          <p:nvPr>
            <p:ph idx="1"/>
          </p:nvPr>
        </p:nvSpPr>
        <p:spPr>
          <a:xfrm>
            <a:off x="989814" y="1489435"/>
            <a:ext cx="10514798" cy="4421787"/>
          </a:xfrm>
        </p:spPr>
        <p:txBody>
          <a:bodyPr/>
          <a:lstStyle/>
          <a:p>
            <a:pPr algn="l"/>
            <a:r>
              <a:rPr lang="en-US" dirty="0"/>
              <a:t>• </a:t>
            </a:r>
            <a:r>
              <a:rPr lang="en-US" sz="2400" dirty="0"/>
              <a:t>Clinically significant maternal antibody present</a:t>
            </a:r>
          </a:p>
          <a:p>
            <a:pPr algn="l"/>
            <a:r>
              <a:rPr lang="en-US" sz="2400" dirty="0"/>
              <a:t>• Father antigen positive or unknown</a:t>
            </a:r>
          </a:p>
          <a:p>
            <a:pPr algn="l"/>
            <a:r>
              <a:rPr lang="en-US" sz="2400" dirty="0"/>
              <a:t>• History of HDFN</a:t>
            </a:r>
            <a:endParaRPr lang="ar-SA" sz="2400" dirty="0"/>
          </a:p>
          <a:p>
            <a:pPr algn="l"/>
            <a:endParaRPr lang="ar-SA" sz="2400" dirty="0"/>
          </a:p>
          <a:p>
            <a:pPr marL="0" indent="0" algn="l">
              <a:buNone/>
            </a:pPr>
            <a:r>
              <a:rPr lang="en-US" sz="2400" b="1" dirty="0"/>
              <a:t>Paternal Testing</a:t>
            </a:r>
            <a:endParaRPr lang="ar-SA" sz="2400" b="1" dirty="0"/>
          </a:p>
          <a:p>
            <a:pPr marL="0" indent="0" algn="l">
              <a:buNone/>
            </a:pPr>
            <a:r>
              <a:rPr lang="en-US" sz="2400" b="1" dirty="0"/>
              <a:t>Help determine fetal risk</a:t>
            </a:r>
          </a:p>
          <a:p>
            <a:pPr marL="0" indent="0" algn="l">
              <a:buNone/>
            </a:pPr>
            <a:r>
              <a:rPr lang="en-US" sz="2400" b="1" dirty="0"/>
              <a:t>But it is reasonable to omit paternal testing and proceed directly to fetal genotyping</a:t>
            </a:r>
            <a:endParaRPr lang="ar-SA" sz="2400" b="1" dirty="0"/>
          </a:p>
        </p:txBody>
      </p:sp>
    </p:spTree>
    <p:extLst>
      <p:ext uri="{BB962C8B-B14F-4D97-AF65-F5344CB8AC3E}">
        <p14:creationId xmlns:p14="http://schemas.microsoft.com/office/powerpoint/2010/main" val="35839121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Women with Previous HDFN</a:t>
            </a:r>
            <a:br>
              <a:rPr lang="en-US" dirty="0"/>
            </a:br>
            <a:endParaRPr lang="ar-SA" dirty="0"/>
          </a:p>
        </p:txBody>
      </p:sp>
      <p:sp>
        <p:nvSpPr>
          <p:cNvPr id="3" name="Content Placeholder 2"/>
          <p:cNvSpPr>
            <a:spLocks noGrp="1"/>
          </p:cNvSpPr>
          <p:nvPr>
            <p:ph idx="1"/>
          </p:nvPr>
        </p:nvSpPr>
        <p:spPr>
          <a:xfrm>
            <a:off x="631596" y="1253765"/>
            <a:ext cx="10873016" cy="4657457"/>
          </a:xfrm>
        </p:spPr>
        <p:txBody>
          <a:bodyPr>
            <a:normAutofit lnSpcReduction="10000"/>
          </a:bodyPr>
          <a:lstStyle/>
          <a:p>
            <a:pPr algn="l"/>
            <a:endParaRPr lang="en-US" dirty="0"/>
          </a:p>
          <a:p>
            <a:pPr algn="l"/>
            <a:r>
              <a:rPr lang="en-US" sz="2400" b="1" dirty="0"/>
              <a:t>• Automatic referral to fetal medicine before 20 weeks, regardless of antibody level or specificity</a:t>
            </a:r>
            <a:r>
              <a:rPr lang="en-US" sz="2400" dirty="0"/>
              <a:t>. </a:t>
            </a:r>
          </a:p>
          <a:p>
            <a:pPr algn="l"/>
            <a:endParaRPr lang="en-US" sz="2400" dirty="0"/>
          </a:p>
          <a:p>
            <a:pPr algn="l"/>
            <a:r>
              <a:rPr lang="en-US" sz="2400" b="1" dirty="0"/>
              <a:t>Cord Blood Testing</a:t>
            </a:r>
          </a:p>
          <a:p>
            <a:pPr algn="l"/>
            <a:r>
              <a:rPr lang="en-US" sz="2400" dirty="0"/>
              <a:t>For all clinically significant antibodies:</a:t>
            </a:r>
          </a:p>
          <a:p>
            <a:pPr algn="l"/>
            <a:endParaRPr lang="en-US" sz="2400" dirty="0"/>
          </a:p>
          <a:p>
            <a:pPr algn="l"/>
            <a:r>
              <a:rPr lang="en-US" sz="2400" dirty="0"/>
              <a:t>• </a:t>
            </a:r>
            <a:r>
              <a:rPr lang="en-US" sz="2400" b="1" dirty="0">
                <a:solidFill>
                  <a:schemeClr val="accent1">
                    <a:lumMod val="60000"/>
                    <a:lumOff val="40000"/>
                  </a:schemeClr>
                </a:solidFill>
              </a:rPr>
              <a:t>DAT</a:t>
            </a:r>
          </a:p>
          <a:p>
            <a:pPr algn="l"/>
            <a:r>
              <a:rPr lang="en-US" sz="2400" b="1" dirty="0">
                <a:solidFill>
                  <a:schemeClr val="accent1">
                    <a:lumMod val="60000"/>
                    <a:lumOff val="40000"/>
                  </a:schemeClr>
                </a:solidFill>
              </a:rPr>
              <a:t>• </a:t>
            </a:r>
            <a:r>
              <a:rPr lang="en-US" sz="2400" b="1" dirty="0" err="1">
                <a:solidFill>
                  <a:schemeClr val="accent1">
                    <a:lumMod val="60000"/>
                    <a:lumOff val="40000"/>
                  </a:schemeClr>
                </a:solidFill>
              </a:rPr>
              <a:t>Hb</a:t>
            </a:r>
            <a:endParaRPr lang="en-US" sz="2400" b="1" dirty="0">
              <a:solidFill>
                <a:schemeClr val="accent1">
                  <a:lumMod val="60000"/>
                  <a:lumOff val="40000"/>
                </a:schemeClr>
              </a:solidFill>
            </a:endParaRPr>
          </a:p>
          <a:p>
            <a:pPr algn="l"/>
            <a:r>
              <a:rPr lang="en-US" sz="2400" b="1" dirty="0">
                <a:solidFill>
                  <a:schemeClr val="accent1">
                    <a:lumMod val="60000"/>
                    <a:lumOff val="40000"/>
                  </a:schemeClr>
                </a:solidFill>
              </a:rPr>
              <a:t>• Bilirubin</a:t>
            </a:r>
          </a:p>
          <a:p>
            <a:pPr algn="l"/>
            <a:endParaRPr lang="en-US" sz="2400" dirty="0"/>
          </a:p>
          <a:p>
            <a:pPr algn="l"/>
            <a:endParaRPr lang="en-US" sz="2400" dirty="0"/>
          </a:p>
        </p:txBody>
      </p:sp>
    </p:spTree>
    <p:extLst>
      <p:ext uri="{BB962C8B-B14F-4D97-AF65-F5344CB8AC3E}">
        <p14:creationId xmlns:p14="http://schemas.microsoft.com/office/powerpoint/2010/main" val="1843348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6" name="Content Placeholder 5"/>
          <p:cNvPicPr>
            <a:picLocks noGrp="1" noChangeAspect="1"/>
          </p:cNvPicPr>
          <p:nvPr>
            <p:ph idx="1"/>
          </p:nvPr>
        </p:nvPicPr>
        <p:blipFill>
          <a:blip r:embed="rId2"/>
          <a:stretch>
            <a:fillRect/>
          </a:stretch>
        </p:blipFill>
        <p:spPr>
          <a:xfrm>
            <a:off x="2589213" y="2421915"/>
            <a:ext cx="8915400" cy="3201619"/>
          </a:xfrm>
          <a:prstGeom prst="rect">
            <a:avLst/>
          </a:prstGeom>
        </p:spPr>
      </p:pic>
    </p:spTree>
    <p:extLst>
      <p:ext uri="{BB962C8B-B14F-4D97-AF65-F5344CB8AC3E}">
        <p14:creationId xmlns:p14="http://schemas.microsoft.com/office/powerpoint/2010/main" val="34498306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Rred</a:t>
            </a:r>
            <a:r>
              <a:rPr lang="en-US" dirty="0"/>
              <a:t> cell antibodies in pregnancy</a:t>
            </a:r>
            <a:endParaRPr lang="ar-SA" dirty="0"/>
          </a:p>
        </p:txBody>
      </p:sp>
      <p:pic>
        <p:nvPicPr>
          <p:cNvPr id="4" name="Content Placeholder 3"/>
          <p:cNvPicPr>
            <a:picLocks noGrp="1" noChangeAspect="1"/>
          </p:cNvPicPr>
          <p:nvPr>
            <p:ph idx="1"/>
          </p:nvPr>
        </p:nvPicPr>
        <p:blipFill>
          <a:blip r:embed="rId2"/>
          <a:stretch>
            <a:fillRect/>
          </a:stretch>
        </p:blipFill>
        <p:spPr>
          <a:xfrm>
            <a:off x="2780907" y="169681"/>
            <a:ext cx="8889477" cy="6363093"/>
          </a:xfrm>
          <a:prstGeom prst="rect">
            <a:avLst/>
          </a:prstGeom>
        </p:spPr>
      </p:pic>
    </p:spTree>
    <p:extLst>
      <p:ext uri="{BB962C8B-B14F-4D97-AF65-F5344CB8AC3E}">
        <p14:creationId xmlns:p14="http://schemas.microsoft.com/office/powerpoint/2010/main" val="14887707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441543" y="989814"/>
            <a:ext cx="9153426" cy="5410986"/>
          </a:xfrm>
          <a:prstGeom prst="rect">
            <a:avLst/>
          </a:prstGeom>
        </p:spPr>
      </p:pic>
    </p:spTree>
    <p:extLst>
      <p:ext uri="{BB962C8B-B14F-4D97-AF65-F5344CB8AC3E}">
        <p14:creationId xmlns:p14="http://schemas.microsoft.com/office/powerpoint/2010/main" val="7177671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479249" y="395927"/>
            <a:ext cx="8766928" cy="6183982"/>
          </a:xfrm>
          <a:prstGeom prst="rect">
            <a:avLst/>
          </a:prstGeom>
        </p:spPr>
      </p:pic>
    </p:spTree>
    <p:extLst>
      <p:ext uri="{BB962C8B-B14F-4D97-AF65-F5344CB8AC3E}">
        <p14:creationId xmlns:p14="http://schemas.microsoft.com/office/powerpoint/2010/main" val="4254656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endParaRPr lang="ar-SA"/>
          </a:p>
        </p:txBody>
      </p:sp>
      <p:sp>
        <p:nvSpPr>
          <p:cNvPr id="4" name="Rectangle 3"/>
          <p:cNvSpPr/>
          <p:nvPr/>
        </p:nvSpPr>
        <p:spPr>
          <a:xfrm>
            <a:off x="3048000" y="2136339"/>
            <a:ext cx="6096000" cy="2585323"/>
          </a:xfrm>
          <a:prstGeom prst="rect">
            <a:avLst/>
          </a:prstGeom>
        </p:spPr>
        <p:txBody>
          <a:bodyPr>
            <a:spAutoFit/>
          </a:bodyPr>
          <a:lstStyle/>
          <a:p>
            <a:r>
              <a:rPr lang="en-US" dirty="0"/>
              <a:t>[4/27/2026 6:55 PM] </a:t>
            </a:r>
            <a:r>
              <a:rPr lang="en-US" dirty="0" err="1"/>
              <a:t>Eiman</a:t>
            </a:r>
            <a:r>
              <a:rPr lang="en-US" dirty="0"/>
              <a:t> </a:t>
            </a:r>
            <a:r>
              <a:rPr lang="en-US" dirty="0" err="1"/>
              <a:t>elnasri</a:t>
            </a:r>
            <a:r>
              <a:rPr lang="en-US" dirty="0"/>
              <a:t>: 10. Cord Blood Testing</a:t>
            </a:r>
          </a:p>
          <a:p>
            <a:endParaRPr lang="en-US" dirty="0"/>
          </a:p>
          <a:p>
            <a:r>
              <a:rPr lang="en-US" dirty="0"/>
              <a:t>For all clinically significant antibodies:</a:t>
            </a:r>
          </a:p>
          <a:p>
            <a:endParaRPr lang="en-US" dirty="0"/>
          </a:p>
          <a:p>
            <a:r>
              <a:rPr lang="en-US" dirty="0"/>
              <a:t>• DAT</a:t>
            </a:r>
          </a:p>
          <a:p>
            <a:r>
              <a:rPr lang="en-US" dirty="0"/>
              <a:t>• </a:t>
            </a:r>
            <a:r>
              <a:rPr lang="en-US" dirty="0" err="1"/>
              <a:t>Hb</a:t>
            </a:r>
            <a:endParaRPr lang="en-US" dirty="0"/>
          </a:p>
          <a:p>
            <a:r>
              <a:rPr lang="en-US" dirty="0"/>
              <a:t>• Bilirubin</a:t>
            </a:r>
          </a:p>
          <a:p>
            <a:r>
              <a:rPr lang="en-US" dirty="0"/>
              <a:t>[4/27/2026 7:47 PM] </a:t>
            </a:r>
            <a:r>
              <a:rPr lang="en-US" dirty="0" err="1"/>
              <a:t>Eiman</a:t>
            </a:r>
            <a:r>
              <a:rPr lang="en-US" dirty="0"/>
              <a:t> </a:t>
            </a:r>
            <a:r>
              <a:rPr lang="en-US" dirty="0" err="1"/>
              <a:t>elnasri</a:t>
            </a:r>
            <a:r>
              <a:rPr lang="en-US" dirty="0"/>
              <a:t>: </a:t>
            </a:r>
            <a:endParaRPr lang="ar-SA" dirty="0"/>
          </a:p>
        </p:txBody>
      </p:sp>
    </p:spTree>
    <p:extLst>
      <p:ext uri="{BB962C8B-B14F-4D97-AF65-F5344CB8AC3E}">
        <p14:creationId xmlns:p14="http://schemas.microsoft.com/office/powerpoint/2010/main" val="383839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592925" y="801278"/>
            <a:ext cx="8672106" cy="5110572"/>
          </a:xfrm>
          <a:prstGeom prst="rect">
            <a:avLst/>
          </a:prstGeom>
        </p:spPr>
      </p:pic>
    </p:spTree>
    <p:extLst>
      <p:ext uri="{BB962C8B-B14F-4D97-AF65-F5344CB8AC3E}">
        <p14:creationId xmlns:p14="http://schemas.microsoft.com/office/powerpoint/2010/main" val="2208897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526384" y="624110"/>
            <a:ext cx="8978227" cy="5899238"/>
          </a:xfrm>
          <a:prstGeom prst="rect">
            <a:avLst/>
          </a:prstGeom>
        </p:spPr>
      </p:pic>
    </p:spTree>
    <p:extLst>
      <p:ext uri="{BB962C8B-B14F-4D97-AF65-F5344CB8AC3E}">
        <p14:creationId xmlns:p14="http://schemas.microsoft.com/office/powerpoint/2010/main" val="37968606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592925" y="914400"/>
            <a:ext cx="9152873" cy="5344998"/>
          </a:xfrm>
          <a:prstGeom prst="rect">
            <a:avLst/>
          </a:prstGeom>
        </p:spPr>
      </p:pic>
    </p:spTree>
    <p:extLst>
      <p:ext uri="{BB962C8B-B14F-4D97-AF65-F5344CB8AC3E}">
        <p14:creationId xmlns:p14="http://schemas.microsoft.com/office/powerpoint/2010/main" val="2407170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770724" y="772998"/>
            <a:ext cx="8552377" cy="5138852"/>
          </a:xfrm>
          <a:prstGeom prst="rect">
            <a:avLst/>
          </a:prstGeom>
        </p:spPr>
      </p:pic>
    </p:spTree>
    <p:extLst>
      <p:ext uri="{BB962C8B-B14F-4D97-AF65-F5344CB8AC3E}">
        <p14:creationId xmlns:p14="http://schemas.microsoft.com/office/powerpoint/2010/main" val="1022637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769051" y="1492578"/>
            <a:ext cx="8367187" cy="4889368"/>
          </a:xfrm>
          <a:prstGeom prst="rect">
            <a:avLst/>
          </a:prstGeom>
        </p:spPr>
      </p:pic>
    </p:spTree>
    <p:extLst>
      <p:ext uri="{BB962C8B-B14F-4D97-AF65-F5344CB8AC3E}">
        <p14:creationId xmlns:p14="http://schemas.microsoft.com/office/powerpoint/2010/main" val="38313132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589213" y="2497201"/>
            <a:ext cx="8915400" cy="3051047"/>
          </a:xfrm>
          <a:prstGeom prst="rect">
            <a:avLst/>
          </a:prstGeom>
        </p:spPr>
      </p:pic>
    </p:spTree>
    <p:extLst>
      <p:ext uri="{BB962C8B-B14F-4D97-AF65-F5344CB8AC3E}">
        <p14:creationId xmlns:p14="http://schemas.microsoft.com/office/powerpoint/2010/main" val="705984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gtg</a:t>
            </a:r>
            <a:endParaRPr lang="ar-SA" dirty="0"/>
          </a:p>
        </p:txBody>
      </p:sp>
      <p:sp>
        <p:nvSpPr>
          <p:cNvPr id="3" name="Content Placeholder 2"/>
          <p:cNvSpPr>
            <a:spLocks noGrp="1"/>
          </p:cNvSpPr>
          <p:nvPr>
            <p:ph idx="1"/>
          </p:nvPr>
        </p:nvSpPr>
        <p:spPr>
          <a:xfrm>
            <a:off x="193431" y="1257300"/>
            <a:ext cx="11311181" cy="5319346"/>
          </a:xfrm>
        </p:spPr>
        <p:txBody>
          <a:bodyPr/>
          <a:lstStyle/>
          <a:p>
            <a:pPr algn="l"/>
            <a:r>
              <a:rPr lang="en-US" b="1" dirty="0"/>
              <a:t>Obese women are at high risk of vitamin D deficiency</a:t>
            </a:r>
            <a:r>
              <a:rPr lang="en-US" dirty="0"/>
              <a:t>. However, although vitamin D supplementation may ensure that women are vitamin D replete, the evidence on whether routine vitamin D should be given to improve maternal and offspring outcomes remains uncertain. </a:t>
            </a:r>
          </a:p>
          <a:p>
            <a:pPr algn="l"/>
            <a:endParaRPr lang="en-US" dirty="0"/>
          </a:p>
          <a:p>
            <a:pPr algn="l"/>
            <a:r>
              <a:rPr lang="en-US" b="1" dirty="0"/>
              <a:t>Some women with a booking BMI less than 40 kg/m2 or greater may also benefit from assessment of moving and handling requirements in the third trimester.</a:t>
            </a:r>
          </a:p>
          <a:p>
            <a:pPr algn="l"/>
            <a:endParaRPr lang="en-US" b="1" dirty="0"/>
          </a:p>
          <a:p>
            <a:pPr algn="l"/>
            <a:r>
              <a:rPr lang="en-US" b="1" dirty="0"/>
              <a:t>For women with obesity in pregnancy, consideration should be given to reweighing women during the third trimester to allow appropriate plans to be made for equipment and personnel required during </a:t>
            </a:r>
            <a:r>
              <a:rPr lang="en-US" b="1" dirty="0" err="1"/>
              <a:t>labour</a:t>
            </a:r>
            <a:r>
              <a:rPr lang="en-US" b="1" dirty="0"/>
              <a:t> and birth.</a:t>
            </a:r>
          </a:p>
          <a:p>
            <a:pPr algn="l"/>
            <a:endParaRPr lang="en-US" b="1" dirty="0"/>
          </a:p>
          <a:p>
            <a:pPr algn="l"/>
            <a:r>
              <a:rPr lang="en-US" b="1" dirty="0"/>
              <a:t>There is a lack of consensus on optimal gestational weight gain. Until further evidence is available, a focus on a healthy diet may be more applicable than prescribed weight gain targets.</a:t>
            </a:r>
          </a:p>
          <a:p>
            <a:endParaRPr lang="ar-SA" dirty="0"/>
          </a:p>
        </p:txBody>
      </p:sp>
    </p:spTree>
    <p:extLst>
      <p:ext uri="{BB962C8B-B14F-4D97-AF65-F5344CB8AC3E}">
        <p14:creationId xmlns:p14="http://schemas.microsoft.com/office/powerpoint/2010/main" val="1098284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endParaRPr lang="ar-SA"/>
          </a:p>
        </p:txBody>
      </p:sp>
      <p:pic>
        <p:nvPicPr>
          <p:cNvPr id="4" name="Picture 3"/>
          <p:cNvPicPr>
            <a:picLocks noChangeAspect="1"/>
          </p:cNvPicPr>
          <p:nvPr/>
        </p:nvPicPr>
        <p:blipFill>
          <a:blip r:embed="rId2"/>
          <a:stretch>
            <a:fillRect/>
          </a:stretch>
        </p:blipFill>
        <p:spPr>
          <a:xfrm>
            <a:off x="782425" y="1036948"/>
            <a:ext cx="10722187" cy="4986780"/>
          </a:xfrm>
          <a:prstGeom prst="rect">
            <a:avLst/>
          </a:prstGeom>
        </p:spPr>
      </p:pic>
    </p:spTree>
    <p:extLst>
      <p:ext uri="{BB962C8B-B14F-4D97-AF65-F5344CB8AC3E}">
        <p14:creationId xmlns:p14="http://schemas.microsoft.com/office/powerpoint/2010/main" val="39924422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589213" y="1905000"/>
            <a:ext cx="8915400" cy="3883058"/>
          </a:xfrm>
          <a:prstGeom prst="rect">
            <a:avLst/>
          </a:prstGeom>
        </p:spPr>
      </p:pic>
    </p:spTree>
    <p:extLst>
      <p:ext uri="{BB962C8B-B14F-4D97-AF65-F5344CB8AC3E}">
        <p14:creationId xmlns:p14="http://schemas.microsoft.com/office/powerpoint/2010/main" val="3093835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356701" y="791852"/>
            <a:ext cx="7333577" cy="5119998"/>
          </a:xfrm>
          <a:prstGeom prst="rect">
            <a:avLst/>
          </a:prstGeom>
        </p:spPr>
      </p:pic>
    </p:spTree>
    <p:extLst>
      <p:ext uri="{BB962C8B-B14F-4D97-AF65-F5344CB8AC3E}">
        <p14:creationId xmlns:p14="http://schemas.microsoft.com/office/powerpoint/2010/main" val="41011572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476091" y="1833205"/>
            <a:ext cx="8915400" cy="3455212"/>
          </a:xfrm>
          <a:prstGeom prst="rect">
            <a:avLst/>
          </a:prstGeom>
        </p:spPr>
      </p:pic>
    </p:spTree>
    <p:extLst>
      <p:ext uri="{BB962C8B-B14F-4D97-AF65-F5344CB8AC3E}">
        <p14:creationId xmlns:p14="http://schemas.microsoft.com/office/powerpoint/2010/main" val="9823081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450969" y="1404594"/>
            <a:ext cx="9238268" cy="4507256"/>
          </a:xfrm>
          <a:prstGeom prst="rect">
            <a:avLst/>
          </a:prstGeom>
        </p:spPr>
      </p:pic>
    </p:spTree>
    <p:extLst>
      <p:ext uri="{BB962C8B-B14F-4D97-AF65-F5344CB8AC3E}">
        <p14:creationId xmlns:p14="http://schemas.microsoft.com/office/powerpoint/2010/main" val="39600960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endParaRPr lang="ar-SA"/>
          </a:p>
        </p:txBody>
      </p:sp>
      <p:pic>
        <p:nvPicPr>
          <p:cNvPr id="4" name="Picture 3"/>
          <p:cNvPicPr>
            <a:picLocks noChangeAspect="1"/>
          </p:cNvPicPr>
          <p:nvPr/>
        </p:nvPicPr>
        <p:blipFill>
          <a:blip r:embed="rId2"/>
          <a:stretch>
            <a:fillRect/>
          </a:stretch>
        </p:blipFill>
        <p:spPr>
          <a:xfrm>
            <a:off x="952107" y="602606"/>
            <a:ext cx="10552506" cy="5652788"/>
          </a:xfrm>
          <a:prstGeom prst="rect">
            <a:avLst/>
          </a:prstGeom>
        </p:spPr>
      </p:pic>
    </p:spTree>
    <p:extLst>
      <p:ext uri="{BB962C8B-B14F-4D97-AF65-F5344CB8AC3E}">
        <p14:creationId xmlns:p14="http://schemas.microsoft.com/office/powerpoint/2010/main" val="3238468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589213" y="1404595"/>
            <a:ext cx="8915400" cy="3842512"/>
          </a:xfrm>
          <a:prstGeom prst="rect">
            <a:avLst/>
          </a:prstGeom>
        </p:spPr>
      </p:pic>
    </p:spTree>
    <p:extLst>
      <p:ext uri="{BB962C8B-B14F-4D97-AF65-F5344CB8AC3E}">
        <p14:creationId xmlns:p14="http://schemas.microsoft.com/office/powerpoint/2010/main" val="387440620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6253" y="216817"/>
            <a:ext cx="9798360" cy="697584"/>
          </a:xfrm>
        </p:spPr>
        <p:txBody>
          <a:bodyPr>
            <a:normAutofit fontScale="90000"/>
          </a:bodyPr>
          <a:lstStyle/>
          <a:p>
            <a:pPr marL="342900" lvl="0" indent="-342900">
              <a:spcBef>
                <a:spcPts val="1000"/>
              </a:spcBef>
            </a:pPr>
            <a:r>
              <a:rPr lang="en-US" sz="2700" b="1" dirty="0">
                <a:solidFill>
                  <a:prstClr val="black">
                    <a:lumMod val="75000"/>
                    <a:lumOff val="25000"/>
                  </a:prstClr>
                </a:solidFill>
                <a:ea typeface="+mn-ea"/>
                <a:cs typeface="+mn-cs"/>
              </a:rPr>
              <a:t>Down’s syndrome, Edwards’ syndrome, and </a:t>
            </a:r>
            <a:r>
              <a:rPr lang="en-US" sz="2700" b="1" dirty="0" err="1">
                <a:solidFill>
                  <a:prstClr val="black">
                    <a:lumMod val="75000"/>
                    <a:lumOff val="25000"/>
                  </a:prstClr>
                </a:solidFill>
                <a:ea typeface="+mn-ea"/>
                <a:cs typeface="+mn-cs"/>
              </a:rPr>
              <a:t>Patau’s</a:t>
            </a:r>
            <a:r>
              <a:rPr lang="en-US" sz="2700" b="1" dirty="0">
                <a:solidFill>
                  <a:prstClr val="black">
                    <a:lumMod val="75000"/>
                    <a:lumOff val="25000"/>
                  </a:prstClr>
                </a:solidFill>
                <a:ea typeface="+mn-ea"/>
                <a:cs typeface="+mn-cs"/>
              </a:rPr>
              <a:t> syndrome screening</a:t>
            </a:r>
            <a:br>
              <a:rPr lang="en-US" sz="1800" dirty="0">
                <a:solidFill>
                  <a:prstClr val="black">
                    <a:lumMod val="75000"/>
                    <a:lumOff val="25000"/>
                  </a:prstClr>
                </a:solidFill>
                <a:ea typeface="+mn-ea"/>
                <a:cs typeface="+mn-cs"/>
              </a:rPr>
            </a:br>
            <a:endParaRPr lang="ar-SA" dirty="0"/>
          </a:p>
        </p:txBody>
      </p:sp>
      <p:sp>
        <p:nvSpPr>
          <p:cNvPr id="3" name="Content Placeholder 2"/>
          <p:cNvSpPr>
            <a:spLocks noGrp="1"/>
          </p:cNvSpPr>
          <p:nvPr>
            <p:ph idx="1"/>
          </p:nvPr>
        </p:nvSpPr>
        <p:spPr>
          <a:xfrm>
            <a:off x="1263192" y="1282045"/>
            <a:ext cx="10241420" cy="5137609"/>
          </a:xfrm>
        </p:spPr>
        <p:txBody>
          <a:bodyPr>
            <a:normAutofit/>
          </a:bodyPr>
          <a:lstStyle/>
          <a:p>
            <a:pPr marL="0" indent="0" algn="l">
              <a:buNone/>
            </a:pPr>
            <a:r>
              <a:rPr lang="en-US" b="1" dirty="0"/>
              <a:t>The NHS offers screening to all pregnant women to assess the chance of the baby being born with</a:t>
            </a:r>
            <a:r>
              <a:rPr lang="en-US" dirty="0"/>
              <a:t>:</a:t>
            </a:r>
          </a:p>
          <a:p>
            <a:pPr algn="l"/>
            <a:endParaRPr lang="en-US" dirty="0"/>
          </a:p>
          <a:p>
            <a:pPr algn="l"/>
            <a:r>
              <a:rPr lang="en-US" sz="2400" dirty="0"/>
              <a:t>• T21 (Trisomy 21 – Down’s syndrome)</a:t>
            </a:r>
          </a:p>
          <a:p>
            <a:pPr algn="l"/>
            <a:r>
              <a:rPr lang="en-US" sz="2400" dirty="0"/>
              <a:t>• T18 (Trisomy 18 – Edwards’ syndrome)</a:t>
            </a:r>
          </a:p>
          <a:p>
            <a:pPr algn="l"/>
            <a:r>
              <a:rPr lang="en-US" sz="2400" dirty="0"/>
              <a:t>• T13 (Trisomy 13 – </a:t>
            </a:r>
            <a:r>
              <a:rPr lang="en-US" sz="2400" dirty="0" err="1"/>
              <a:t>Patau’s</a:t>
            </a:r>
            <a:r>
              <a:rPr lang="en-US" sz="2400" dirty="0"/>
              <a:t> syndrome)</a:t>
            </a:r>
          </a:p>
          <a:p>
            <a:pPr algn="l"/>
            <a:endParaRPr lang="en-US" sz="2400" dirty="0"/>
          </a:p>
          <a:p>
            <a:pPr algn="l"/>
            <a:endParaRPr lang="en-US" sz="2400" dirty="0"/>
          </a:p>
          <a:p>
            <a:pPr algn="l"/>
            <a:r>
              <a:rPr lang="en-US" sz="2400" dirty="0"/>
              <a:t>Screening is available for singleton and twin pregnancies</a:t>
            </a:r>
            <a:r>
              <a:rPr lang="en-US" dirty="0"/>
              <a:t>.</a:t>
            </a:r>
            <a:endParaRPr lang="ar-SA" dirty="0"/>
          </a:p>
        </p:txBody>
      </p:sp>
    </p:spTree>
    <p:extLst>
      <p:ext uri="{BB962C8B-B14F-4D97-AF65-F5344CB8AC3E}">
        <p14:creationId xmlns:p14="http://schemas.microsoft.com/office/powerpoint/2010/main" val="10789342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11085"/>
            <a:ext cx="8911687" cy="904973"/>
          </a:xfrm>
        </p:spPr>
        <p:txBody>
          <a:bodyPr>
            <a:normAutofit/>
          </a:bodyPr>
          <a:lstStyle/>
          <a:p>
            <a:r>
              <a:rPr lang="en-US" dirty="0"/>
              <a:t>CONTINEU</a:t>
            </a:r>
            <a:endParaRPr lang="ar-SA" dirty="0"/>
          </a:p>
        </p:txBody>
      </p:sp>
      <p:sp>
        <p:nvSpPr>
          <p:cNvPr id="3" name="Content Placeholder 2"/>
          <p:cNvSpPr>
            <a:spLocks noGrp="1"/>
          </p:cNvSpPr>
          <p:nvPr>
            <p:ph idx="1"/>
          </p:nvPr>
        </p:nvSpPr>
        <p:spPr>
          <a:xfrm>
            <a:off x="820132" y="1536569"/>
            <a:ext cx="10684480" cy="4901937"/>
          </a:xfrm>
        </p:spPr>
        <p:txBody>
          <a:bodyPr>
            <a:normAutofit/>
          </a:bodyPr>
          <a:lstStyle/>
          <a:p>
            <a:pPr algn="l"/>
            <a:r>
              <a:rPr lang="en-US" dirty="0"/>
              <a:t>If the woman accepts screening, she attends a dating scan and has a blood sample taken.</a:t>
            </a:r>
          </a:p>
          <a:p>
            <a:pPr marL="0" indent="0" algn="l">
              <a:buNone/>
            </a:pPr>
            <a:r>
              <a:rPr lang="en-US" sz="2400" b="1" dirty="0"/>
              <a:t>There are two screening tests, depending on the scan results</a:t>
            </a:r>
            <a:r>
              <a:rPr lang="en-US" dirty="0"/>
              <a:t>:</a:t>
            </a:r>
          </a:p>
          <a:p>
            <a:pPr algn="l"/>
            <a:r>
              <a:rPr lang="en-US" b="1" dirty="0"/>
              <a:t>1</a:t>
            </a:r>
            <a:r>
              <a:rPr lang="en-US" dirty="0"/>
              <a:t>. </a:t>
            </a:r>
            <a:r>
              <a:rPr lang="en-US" b="1" dirty="0"/>
              <a:t>Combined test </a:t>
            </a:r>
            <a:r>
              <a:rPr lang="en-US" dirty="0"/>
              <a:t>– screens for T21 and/or T18 and T13</a:t>
            </a:r>
          </a:p>
          <a:p>
            <a:pPr algn="l"/>
            <a:r>
              <a:rPr lang="en-US" b="1" dirty="0"/>
              <a:t>2</a:t>
            </a:r>
            <a:r>
              <a:rPr lang="en-US" dirty="0"/>
              <a:t>. </a:t>
            </a:r>
            <a:r>
              <a:rPr lang="en-US" b="1" dirty="0"/>
              <a:t>Quadruple test </a:t>
            </a:r>
            <a:r>
              <a:rPr lang="en-US" dirty="0"/>
              <a:t>– screens for T21 only</a:t>
            </a:r>
          </a:p>
          <a:p>
            <a:pPr marL="0" indent="0" algn="l">
              <a:buNone/>
            </a:pPr>
            <a:r>
              <a:rPr lang="en-US" b="1" dirty="0"/>
              <a:t>3.cffDNA-SCREENING TEST</a:t>
            </a:r>
          </a:p>
          <a:p>
            <a:pPr algn="l"/>
            <a:r>
              <a:rPr lang="en-US" dirty="0"/>
              <a:t>Screening using ultrasound and biochemistry in the first trimester</a:t>
            </a:r>
            <a:endParaRPr lang="ar-SA" dirty="0"/>
          </a:p>
        </p:txBody>
      </p:sp>
    </p:spTree>
    <p:extLst>
      <p:ext uri="{BB962C8B-B14F-4D97-AF65-F5344CB8AC3E}">
        <p14:creationId xmlns:p14="http://schemas.microsoft.com/office/powerpoint/2010/main" val="38495689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131" y="245098"/>
            <a:ext cx="9911482" cy="584461"/>
          </a:xfrm>
        </p:spPr>
        <p:txBody>
          <a:bodyPr>
            <a:normAutofit fontScale="90000"/>
          </a:bodyPr>
          <a:lstStyle/>
          <a:p>
            <a:endParaRPr lang="ar-SA" dirty="0"/>
          </a:p>
        </p:txBody>
      </p:sp>
      <p:sp>
        <p:nvSpPr>
          <p:cNvPr id="3" name="Content Placeholder 2"/>
          <p:cNvSpPr>
            <a:spLocks noGrp="1"/>
          </p:cNvSpPr>
          <p:nvPr>
            <p:ph idx="1"/>
          </p:nvPr>
        </p:nvSpPr>
        <p:spPr>
          <a:xfrm>
            <a:off x="697584" y="1197205"/>
            <a:ext cx="10807028" cy="5288436"/>
          </a:xfrm>
        </p:spPr>
        <p:txBody>
          <a:bodyPr>
            <a:normAutofit/>
          </a:bodyPr>
          <a:lstStyle/>
          <a:p>
            <a:pPr algn="l"/>
            <a:r>
              <a:rPr lang="en-US" dirty="0"/>
              <a:t>1. </a:t>
            </a:r>
            <a:r>
              <a:rPr lang="en-US" sz="2000" b="1" dirty="0"/>
              <a:t>The combined test</a:t>
            </a:r>
          </a:p>
          <a:p>
            <a:pPr marL="0" indent="0" algn="l">
              <a:buNone/>
            </a:pPr>
            <a:r>
              <a:rPr lang="en-US" dirty="0"/>
              <a:t>The combined test assesses the chance of the baby having trisomy 21 (T21), trisomy 18 (T18) or trisomy 13 (T13) </a:t>
            </a:r>
            <a:r>
              <a:rPr lang="en-US" b="1" dirty="0"/>
              <a:t>by using</a:t>
            </a:r>
            <a:r>
              <a:rPr lang="en-US" dirty="0"/>
              <a:t>:</a:t>
            </a:r>
          </a:p>
          <a:p>
            <a:pPr algn="l"/>
            <a:endParaRPr lang="en-US" dirty="0"/>
          </a:p>
          <a:p>
            <a:pPr algn="l"/>
            <a:r>
              <a:rPr lang="en-US" sz="2000" b="1" dirty="0">
                <a:solidFill>
                  <a:schemeClr val="accent1">
                    <a:lumMod val="60000"/>
                    <a:lumOff val="40000"/>
                  </a:schemeClr>
                </a:solidFill>
              </a:rPr>
              <a:t>• maternal age</a:t>
            </a:r>
          </a:p>
          <a:p>
            <a:pPr algn="l"/>
            <a:r>
              <a:rPr lang="en-US" b="1" dirty="0">
                <a:solidFill>
                  <a:schemeClr val="accent1">
                    <a:lumMod val="60000"/>
                    <a:lumOff val="40000"/>
                  </a:schemeClr>
                </a:solidFill>
              </a:rPr>
              <a:t>• biochemical marker</a:t>
            </a:r>
            <a:r>
              <a:rPr lang="en-US" dirty="0">
                <a:solidFill>
                  <a:schemeClr val="accent1">
                    <a:lumMod val="60000"/>
                    <a:lumOff val="40000"/>
                  </a:schemeClr>
                </a:solidFill>
              </a:rPr>
              <a:t>s</a:t>
            </a:r>
            <a:r>
              <a:rPr lang="en-US" sz="2400" dirty="0"/>
              <a:t>: free beta human chorionic gonadotropin (β‑</a:t>
            </a:r>
            <a:r>
              <a:rPr lang="en-US" sz="2400" dirty="0" err="1"/>
              <a:t>hCG</a:t>
            </a:r>
            <a:r>
              <a:rPr lang="en-US" sz="2400" dirty="0"/>
              <a:t>) and pregnancy‑associated plasma protein‑A (PAPP‑A)</a:t>
            </a:r>
          </a:p>
          <a:p>
            <a:pPr algn="l"/>
            <a:r>
              <a:rPr lang="en-US" sz="2400" dirty="0"/>
              <a:t>• ultrasound measurements: nuchal translucency (NT) and crown–rump length (CRL)</a:t>
            </a:r>
          </a:p>
          <a:p>
            <a:pPr marL="0" indent="0" algn="l">
              <a:buNone/>
            </a:pPr>
            <a:r>
              <a:rPr lang="en-US" sz="2400" dirty="0"/>
              <a:t>The NT measurement must be used in combination with a maternal blood sample for calculating the chance result. It must not be used </a:t>
            </a:r>
            <a:r>
              <a:rPr lang="en-US" sz="2400" dirty="0">
                <a:solidFill>
                  <a:schemeClr val="accent1">
                    <a:lumMod val="60000"/>
                    <a:lumOff val="40000"/>
                  </a:schemeClr>
                </a:solidFill>
              </a:rPr>
              <a:t>alone</a:t>
            </a:r>
            <a:r>
              <a:rPr lang="en-US" sz="2400" dirty="0"/>
              <a:t>.</a:t>
            </a:r>
            <a:endParaRPr lang="ar-SA" sz="2400" dirty="0"/>
          </a:p>
        </p:txBody>
      </p:sp>
    </p:spTree>
    <p:extLst>
      <p:ext uri="{BB962C8B-B14F-4D97-AF65-F5344CB8AC3E}">
        <p14:creationId xmlns:p14="http://schemas.microsoft.com/office/powerpoint/2010/main" val="327696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7" y="0"/>
            <a:ext cx="11328766" cy="773723"/>
          </a:xfrm>
        </p:spPr>
        <p:txBody>
          <a:bodyPr/>
          <a:lstStyle/>
          <a:p>
            <a:r>
              <a:rPr lang="en-US" dirty="0"/>
              <a:t>gtg</a:t>
            </a:r>
            <a:endParaRPr lang="ar-SA" dirty="0"/>
          </a:p>
        </p:txBody>
      </p:sp>
      <p:sp>
        <p:nvSpPr>
          <p:cNvPr id="3" name="Content Placeholder 2"/>
          <p:cNvSpPr>
            <a:spLocks noGrp="1"/>
          </p:cNvSpPr>
          <p:nvPr>
            <p:ph idx="1"/>
          </p:nvPr>
        </p:nvSpPr>
        <p:spPr>
          <a:xfrm>
            <a:off x="307731" y="1283677"/>
            <a:ext cx="11196881" cy="5574323"/>
          </a:xfrm>
        </p:spPr>
        <p:txBody>
          <a:bodyPr>
            <a:normAutofit/>
          </a:bodyPr>
          <a:lstStyle/>
          <a:p>
            <a:pPr algn="l"/>
            <a:r>
              <a:rPr lang="en-US" sz="2000" dirty="0"/>
              <a:t>Anti-obesity or weight loss drugs are not recommended for use in pregnancy</a:t>
            </a:r>
            <a:endParaRPr lang="ar-SA" sz="2000" dirty="0"/>
          </a:p>
          <a:p>
            <a:pPr algn="l"/>
            <a:r>
              <a:rPr lang="en-US" sz="2000" dirty="0"/>
              <a:t>Clinicians should be aware that women with class II obesity and greater have an increased risk C of pre-eclampsia compared with those with a normal BMI</a:t>
            </a:r>
          </a:p>
          <a:p>
            <a:pPr algn="l"/>
            <a:endParaRPr lang="ar-SA" sz="2000" dirty="0"/>
          </a:p>
          <a:p>
            <a:pPr algn="l"/>
            <a:r>
              <a:rPr lang="en-US" sz="2000" dirty="0"/>
              <a:t>Women with more than one moderate risk factor (BMI of 35 kg/m2 or greater, first pregnancy, maternal age of more than 40 years, family history of pre-eclampsia and multiple pregnancy) may benefit from taking 150 mg aspirin daily from 12 weeks of gestation until birth of the baby.</a:t>
            </a:r>
          </a:p>
          <a:p>
            <a:pPr algn="l"/>
            <a:endParaRPr lang="ar-SA" sz="2000" dirty="0"/>
          </a:p>
        </p:txBody>
      </p:sp>
    </p:spTree>
    <p:extLst>
      <p:ext uri="{BB962C8B-B14F-4D97-AF65-F5344CB8AC3E}">
        <p14:creationId xmlns:p14="http://schemas.microsoft.com/office/powerpoint/2010/main" val="7686178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424206"/>
            <a:ext cx="8911687" cy="867266"/>
          </a:xfrm>
        </p:spPr>
        <p:txBody>
          <a:bodyPr/>
          <a:lstStyle/>
          <a:p>
            <a:endParaRPr lang="ar-SA" dirty="0"/>
          </a:p>
        </p:txBody>
      </p:sp>
      <p:sp>
        <p:nvSpPr>
          <p:cNvPr id="3" name="Content Placeholder 2"/>
          <p:cNvSpPr>
            <a:spLocks noGrp="1"/>
          </p:cNvSpPr>
          <p:nvPr>
            <p:ph idx="1"/>
          </p:nvPr>
        </p:nvSpPr>
        <p:spPr>
          <a:xfrm>
            <a:off x="895546" y="1527142"/>
            <a:ext cx="10609066" cy="4384080"/>
          </a:xfrm>
        </p:spPr>
        <p:txBody>
          <a:bodyPr>
            <a:noAutofit/>
          </a:bodyPr>
          <a:lstStyle/>
          <a:p>
            <a:pPr algn="l"/>
            <a:r>
              <a:rPr lang="en-US" sz="2000" dirty="0"/>
              <a:t>**</a:t>
            </a:r>
            <a:r>
              <a:rPr lang="en-US" sz="2000" b="1" dirty="0">
                <a:solidFill>
                  <a:schemeClr val="accent1">
                    <a:lumMod val="60000"/>
                    <a:lumOff val="40000"/>
                  </a:schemeClr>
                </a:solidFill>
              </a:rPr>
              <a:t>The eligibility criteria for the combined test is when the CRL is between 45.0mm and 84.0mm.</a:t>
            </a:r>
          </a:p>
          <a:p>
            <a:pPr marL="0" indent="0" algn="l">
              <a:buNone/>
            </a:pPr>
            <a:r>
              <a:rPr lang="en-US" sz="2000" dirty="0"/>
              <a:t>**If the CRL is less than 45.0mm, the woman is recalled for a further ultrasound scan to measure the NT and </a:t>
            </a:r>
            <a:r>
              <a:rPr lang="en-US" sz="2000" dirty="0" err="1"/>
              <a:t>remeasure</a:t>
            </a:r>
            <a:r>
              <a:rPr lang="en-US" sz="2000" dirty="0"/>
              <a:t> the CRL.</a:t>
            </a:r>
          </a:p>
          <a:p>
            <a:pPr marL="0" indent="0" algn="l">
              <a:buNone/>
            </a:pPr>
            <a:r>
              <a:rPr lang="en-US" sz="2000" b="1" dirty="0"/>
              <a:t>If the CRL is greater than 84.0mm, the gestational age is calculated using the head circumference (HC).</a:t>
            </a:r>
          </a:p>
          <a:p>
            <a:pPr algn="l"/>
            <a:endParaRPr lang="en-US" sz="2000" dirty="0"/>
          </a:p>
          <a:p>
            <a:pPr algn="l"/>
            <a:r>
              <a:rPr lang="en-US" sz="2000" b="1" dirty="0">
                <a:solidFill>
                  <a:schemeClr val="accent1">
                    <a:lumMod val="60000"/>
                    <a:lumOff val="40000"/>
                  </a:schemeClr>
                </a:solidFill>
              </a:rPr>
              <a:t>The quadruple test is offered if the criteria is met.</a:t>
            </a:r>
          </a:p>
          <a:p>
            <a:pPr algn="l"/>
            <a:endParaRPr lang="en-US" sz="2000" b="1" dirty="0">
              <a:solidFill>
                <a:schemeClr val="accent1">
                  <a:lumMod val="60000"/>
                  <a:lumOff val="40000"/>
                </a:schemeClr>
              </a:solidFill>
            </a:endParaRPr>
          </a:p>
          <a:p>
            <a:pPr algn="l"/>
            <a:r>
              <a:rPr lang="en-US" sz="2000" b="1" dirty="0">
                <a:solidFill>
                  <a:schemeClr val="accent1">
                    <a:lumMod val="60000"/>
                    <a:lumOff val="40000"/>
                  </a:schemeClr>
                </a:solidFill>
              </a:rPr>
              <a:t>If it is not possible to measure the NT, at least one more attempt is offered (‘twice on the couch’).</a:t>
            </a:r>
            <a:endParaRPr lang="ar-SA" sz="2000" b="1" dirty="0">
              <a:solidFill>
                <a:schemeClr val="accent1">
                  <a:lumMod val="60000"/>
                  <a:lumOff val="40000"/>
                </a:schemeClr>
              </a:solidFill>
            </a:endParaRPr>
          </a:p>
        </p:txBody>
      </p:sp>
    </p:spTree>
    <p:extLst>
      <p:ext uri="{BB962C8B-B14F-4D97-AF65-F5344CB8AC3E}">
        <p14:creationId xmlns:p14="http://schemas.microsoft.com/office/powerpoint/2010/main" val="33630379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848412" y="2133599"/>
            <a:ext cx="10656200" cy="4446309"/>
          </a:xfrm>
        </p:spPr>
        <p:txBody>
          <a:bodyPr>
            <a:normAutofit/>
          </a:bodyPr>
          <a:lstStyle/>
          <a:p>
            <a:pPr algn="l"/>
            <a:r>
              <a:rPr lang="en-US" sz="2400" dirty="0"/>
              <a:t>**The CRL and NT measurement must be taken on the same day.</a:t>
            </a:r>
          </a:p>
          <a:p>
            <a:pPr algn="l"/>
            <a:endParaRPr lang="en-US" sz="2400" dirty="0"/>
          </a:p>
          <a:p>
            <a:pPr algn="l"/>
            <a:r>
              <a:rPr lang="ar-SA" sz="2400" dirty="0"/>
              <a:t>**</a:t>
            </a:r>
            <a:r>
              <a:rPr lang="en-US" sz="2400" dirty="0"/>
              <a:t>**If it is not possible to measure the NT despite ‘twice on the couch’, further attempts do not need to be offered.</a:t>
            </a:r>
          </a:p>
          <a:p>
            <a:pPr algn="l"/>
            <a:endParaRPr lang="en-US" sz="2400" dirty="0"/>
          </a:p>
          <a:p>
            <a:pPr marL="0" indent="0" algn="l">
              <a:buNone/>
            </a:pPr>
            <a:r>
              <a:rPr lang="en-US" sz="2400" dirty="0"/>
              <a:t>The woman must be offered the quadruple </a:t>
            </a:r>
            <a:r>
              <a:rPr lang="en-US" sz="2400" dirty="0" err="1"/>
              <a:t>teST</a:t>
            </a:r>
            <a:endParaRPr lang="ar-SA" sz="2400" dirty="0"/>
          </a:p>
        </p:txBody>
      </p:sp>
    </p:spTree>
    <p:extLst>
      <p:ext uri="{BB962C8B-B14F-4D97-AF65-F5344CB8AC3E}">
        <p14:creationId xmlns:p14="http://schemas.microsoft.com/office/powerpoint/2010/main" val="13530991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a:xfrm>
            <a:off x="754144" y="2133600"/>
            <a:ext cx="10750468" cy="4427456"/>
          </a:xfrm>
        </p:spPr>
        <p:txBody>
          <a:bodyPr/>
          <a:lstStyle/>
          <a:p>
            <a:pPr algn="l"/>
            <a:r>
              <a:rPr lang="en-US" dirty="0"/>
              <a:t>The maternal blood sample can be: • taken at the time of the ultrasound scan</a:t>
            </a:r>
          </a:p>
          <a:p>
            <a:pPr algn="l"/>
            <a:r>
              <a:rPr lang="en-US" dirty="0"/>
              <a:t>• taken before the ultrasound scan (from 10 weeks onwards)</a:t>
            </a:r>
          </a:p>
          <a:p>
            <a:pPr algn="l"/>
            <a:endParaRPr lang="en-US" dirty="0"/>
          </a:p>
          <a:p>
            <a:pPr algn="l"/>
            <a:r>
              <a:rPr lang="en-US" dirty="0"/>
              <a:t>• </a:t>
            </a:r>
            <a:r>
              <a:rPr lang="en-US" b="1" dirty="0"/>
              <a:t>The laboratory is responsible for the chance calculation software and the chance result</a:t>
            </a:r>
            <a:r>
              <a:rPr lang="en-US" dirty="0"/>
              <a:t>.</a:t>
            </a:r>
          </a:p>
          <a:p>
            <a:pPr algn="l"/>
            <a:endParaRPr lang="en-US" dirty="0"/>
          </a:p>
          <a:p>
            <a:pPr algn="l"/>
            <a:r>
              <a:rPr lang="en-US" dirty="0"/>
              <a:t>• Every woman who accepts a pregnancy dating scan needs to be informed that unexpected findings may be identified.</a:t>
            </a:r>
          </a:p>
          <a:p>
            <a:pPr algn="l"/>
            <a:endParaRPr lang="en-US" dirty="0"/>
          </a:p>
          <a:p>
            <a:pPr algn="l"/>
            <a:r>
              <a:rPr lang="en-US" dirty="0"/>
              <a:t>• This must include any woman who declines screening for T21 and/or T18 and T13.</a:t>
            </a:r>
          </a:p>
          <a:p>
            <a:pPr algn="l"/>
            <a:endParaRPr lang="en-US" dirty="0"/>
          </a:p>
          <a:p>
            <a:pPr algn="l"/>
            <a:r>
              <a:rPr lang="en-US" b="1" dirty="0"/>
              <a:t>• This may include an NT of greater than or equal to 3.5mm</a:t>
            </a:r>
            <a:r>
              <a:rPr lang="en-US" dirty="0"/>
              <a:t>.</a:t>
            </a:r>
            <a:endParaRPr lang="ar-SA" dirty="0"/>
          </a:p>
        </p:txBody>
      </p:sp>
    </p:spTree>
    <p:extLst>
      <p:ext uri="{BB962C8B-B14F-4D97-AF65-F5344CB8AC3E}">
        <p14:creationId xmlns:p14="http://schemas.microsoft.com/office/powerpoint/2010/main" val="25705179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CONTINEU</a:t>
            </a:r>
            <a:endParaRPr lang="ar-SA" dirty="0"/>
          </a:p>
        </p:txBody>
      </p:sp>
      <p:sp>
        <p:nvSpPr>
          <p:cNvPr id="3" name="Content Placeholder 2"/>
          <p:cNvSpPr>
            <a:spLocks noGrp="1"/>
          </p:cNvSpPr>
          <p:nvPr>
            <p:ph idx="1"/>
          </p:nvPr>
        </p:nvSpPr>
        <p:spPr>
          <a:xfrm>
            <a:off x="1300899" y="2133600"/>
            <a:ext cx="10203713" cy="3777622"/>
          </a:xfrm>
        </p:spPr>
        <p:txBody>
          <a:bodyPr/>
          <a:lstStyle/>
          <a:p>
            <a:pPr algn="l"/>
            <a:r>
              <a:rPr lang="en-US" dirty="0"/>
              <a:t>combined test</a:t>
            </a:r>
          </a:p>
          <a:p>
            <a:pPr algn="l"/>
            <a:r>
              <a:rPr lang="en-US" dirty="0"/>
              <a:t>it was discovered that in fetuses with trisomy 21 there is an increase in the accumulation of subcutaneous fluid behind the fetal neck (nuchal translucency) that can be assessed by ultrasonography at 11–13 weeks of gestation.</a:t>
            </a:r>
          </a:p>
          <a:p>
            <a:pPr algn="l"/>
            <a:endParaRPr lang="en-US" dirty="0"/>
          </a:p>
          <a:p>
            <a:pPr algn="l"/>
            <a:r>
              <a:rPr lang="en-US" dirty="0"/>
              <a:t>It was subsequently found that in trisomy 21 pregnancies at 11–13 weeks, the maternal serum concentration of free </a:t>
            </a:r>
            <a:r>
              <a:rPr lang="en-US" dirty="0" err="1"/>
              <a:t>bhCG</a:t>
            </a:r>
            <a:r>
              <a:rPr lang="en-US" dirty="0"/>
              <a:t> is about twice as high and pregnancy-associated plasma protein A (PAPP-A) is reduced to half compared with </a:t>
            </a:r>
            <a:r>
              <a:rPr lang="en-US" dirty="0" err="1"/>
              <a:t>euploid</a:t>
            </a:r>
            <a:r>
              <a:rPr lang="en-US" dirty="0"/>
              <a:t> pregnancies</a:t>
            </a:r>
            <a:endParaRPr lang="ar-SA" dirty="0"/>
          </a:p>
        </p:txBody>
      </p:sp>
    </p:spTree>
    <p:extLst>
      <p:ext uri="{BB962C8B-B14F-4D97-AF65-F5344CB8AC3E}">
        <p14:creationId xmlns:p14="http://schemas.microsoft.com/office/powerpoint/2010/main" val="42788944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3016577" y="2133600"/>
            <a:ext cx="6681838" cy="3778250"/>
          </a:xfrm>
          <a:prstGeom prst="rect">
            <a:avLst/>
          </a:prstGeom>
        </p:spPr>
      </p:pic>
    </p:spTree>
    <p:extLst>
      <p:ext uri="{BB962C8B-B14F-4D97-AF65-F5344CB8AC3E}">
        <p14:creationId xmlns:p14="http://schemas.microsoft.com/office/powerpoint/2010/main" val="22671312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sp>
        <p:nvSpPr>
          <p:cNvPr id="3" name="Content Placeholder 2"/>
          <p:cNvSpPr>
            <a:spLocks noGrp="1"/>
          </p:cNvSpPr>
          <p:nvPr>
            <p:ph idx="1"/>
          </p:nvPr>
        </p:nvSpPr>
        <p:spPr/>
        <p:txBody>
          <a:bodyPr/>
          <a:lstStyle/>
          <a:p>
            <a:pPr algn="l"/>
            <a:endParaRPr lang="ar-SA" dirty="0"/>
          </a:p>
        </p:txBody>
      </p:sp>
    </p:spTree>
    <p:extLst>
      <p:ext uri="{BB962C8B-B14F-4D97-AF65-F5344CB8AC3E}">
        <p14:creationId xmlns:p14="http://schemas.microsoft.com/office/powerpoint/2010/main" val="4255763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05069"/>
          </a:xfrm>
        </p:spPr>
        <p:txBody>
          <a:bodyPr/>
          <a:lstStyle/>
          <a:p>
            <a:r>
              <a:rPr lang="en-US" dirty="0"/>
              <a:t>CONTINEU</a:t>
            </a:r>
            <a:endParaRPr lang="ar-SA" dirty="0"/>
          </a:p>
        </p:txBody>
      </p:sp>
      <p:sp>
        <p:nvSpPr>
          <p:cNvPr id="3" name="Content Placeholder 2"/>
          <p:cNvSpPr>
            <a:spLocks noGrp="1"/>
          </p:cNvSpPr>
          <p:nvPr>
            <p:ph idx="1"/>
          </p:nvPr>
        </p:nvSpPr>
        <p:spPr>
          <a:xfrm>
            <a:off x="735291" y="1602557"/>
            <a:ext cx="10769321" cy="4977351"/>
          </a:xfrm>
        </p:spPr>
        <p:txBody>
          <a:bodyPr>
            <a:normAutofit/>
          </a:bodyPr>
          <a:lstStyle/>
          <a:p>
            <a:pPr algn="l"/>
            <a:r>
              <a:rPr lang="en-US" b="1" dirty="0"/>
              <a:t>The quadruple test</a:t>
            </a:r>
          </a:p>
          <a:p>
            <a:pPr algn="l"/>
            <a:r>
              <a:rPr lang="en-US" dirty="0"/>
              <a:t>The </a:t>
            </a:r>
            <a:r>
              <a:rPr lang="en-US" b="1" dirty="0">
                <a:solidFill>
                  <a:schemeClr val="accent1">
                    <a:lumMod val="60000"/>
                    <a:lumOff val="40000"/>
                  </a:schemeClr>
                </a:solidFill>
              </a:rPr>
              <a:t>quadruple test </a:t>
            </a:r>
            <a:r>
              <a:rPr lang="en-US" dirty="0"/>
              <a:t>screens for </a:t>
            </a:r>
            <a:r>
              <a:rPr lang="en-US" b="1" dirty="0"/>
              <a:t>T21 only</a:t>
            </a:r>
            <a:r>
              <a:rPr lang="en-US" dirty="0"/>
              <a:t>.</a:t>
            </a:r>
          </a:p>
          <a:p>
            <a:pPr algn="l"/>
            <a:r>
              <a:rPr lang="en-US" dirty="0"/>
              <a:t>The quadruple test is offered when the:</a:t>
            </a:r>
          </a:p>
          <a:p>
            <a:pPr algn="l"/>
            <a:r>
              <a:rPr lang="en-US" dirty="0"/>
              <a:t>• </a:t>
            </a:r>
            <a:r>
              <a:rPr lang="en-US" b="1" dirty="0"/>
              <a:t>NT measurement cannot be obtained</a:t>
            </a:r>
          </a:p>
          <a:p>
            <a:pPr algn="l"/>
            <a:r>
              <a:rPr lang="en-US" dirty="0"/>
              <a:t>• </a:t>
            </a:r>
            <a:r>
              <a:rPr lang="en-US" b="1" dirty="0"/>
              <a:t>CRL measurement is greater than 84.0mm and the HC measurement is between 101.0mm and 172.0mm</a:t>
            </a:r>
          </a:p>
          <a:p>
            <a:pPr algn="l"/>
            <a:endParaRPr lang="en-US" dirty="0"/>
          </a:p>
          <a:p>
            <a:pPr algn="l"/>
            <a:r>
              <a:rPr lang="en-US" b="1" dirty="0"/>
              <a:t>The quadruple test uses maternal age and the following 4 biochemical markers measured from 14+2 to 20+0 weeks:</a:t>
            </a:r>
          </a:p>
          <a:p>
            <a:pPr algn="l"/>
            <a:r>
              <a:rPr lang="en-US" b="1" dirty="0">
                <a:solidFill>
                  <a:schemeClr val="accent1">
                    <a:lumMod val="60000"/>
                    <a:lumOff val="40000"/>
                  </a:schemeClr>
                </a:solidFill>
              </a:rPr>
              <a:t>• alpha-fetoprotein (AFP)</a:t>
            </a:r>
          </a:p>
          <a:p>
            <a:pPr algn="l"/>
            <a:r>
              <a:rPr lang="en-US" b="1" dirty="0">
                <a:solidFill>
                  <a:schemeClr val="accent1">
                    <a:lumMod val="60000"/>
                    <a:lumOff val="40000"/>
                  </a:schemeClr>
                </a:solidFill>
              </a:rPr>
              <a:t>• human chorionic gonadotropin (</a:t>
            </a:r>
            <a:r>
              <a:rPr lang="en-US" b="1" dirty="0" err="1">
                <a:solidFill>
                  <a:schemeClr val="accent1">
                    <a:lumMod val="60000"/>
                    <a:lumOff val="40000"/>
                  </a:schemeClr>
                </a:solidFill>
              </a:rPr>
              <a:t>hCG</a:t>
            </a:r>
            <a:r>
              <a:rPr lang="en-US" b="1" dirty="0">
                <a:solidFill>
                  <a:schemeClr val="accent1">
                    <a:lumMod val="60000"/>
                    <a:lumOff val="40000"/>
                  </a:schemeClr>
                </a:solidFill>
              </a:rPr>
              <a:t>) or free </a:t>
            </a:r>
            <a:r>
              <a:rPr lang="en-US" b="1" dirty="0" err="1">
                <a:solidFill>
                  <a:schemeClr val="accent1">
                    <a:lumMod val="60000"/>
                    <a:lumOff val="40000"/>
                  </a:schemeClr>
                </a:solidFill>
              </a:rPr>
              <a:t>bhCG</a:t>
            </a:r>
            <a:endParaRPr lang="en-US" b="1" dirty="0">
              <a:solidFill>
                <a:schemeClr val="accent1">
                  <a:lumMod val="60000"/>
                  <a:lumOff val="40000"/>
                </a:schemeClr>
              </a:solidFill>
            </a:endParaRPr>
          </a:p>
          <a:p>
            <a:pPr algn="l"/>
            <a:r>
              <a:rPr lang="en-US" b="1" dirty="0">
                <a:solidFill>
                  <a:schemeClr val="accent1">
                    <a:lumMod val="60000"/>
                    <a:lumOff val="40000"/>
                  </a:schemeClr>
                </a:solidFill>
              </a:rPr>
              <a:t>• inhibin-A</a:t>
            </a:r>
          </a:p>
          <a:p>
            <a:pPr algn="l"/>
            <a:r>
              <a:rPr lang="en-US" b="1" dirty="0">
                <a:solidFill>
                  <a:schemeClr val="accent1">
                    <a:lumMod val="60000"/>
                    <a:lumOff val="40000"/>
                  </a:schemeClr>
                </a:solidFill>
              </a:rPr>
              <a:t>• unconjugated </a:t>
            </a:r>
            <a:r>
              <a:rPr lang="en-US" b="1" dirty="0" err="1">
                <a:solidFill>
                  <a:schemeClr val="accent1">
                    <a:lumMod val="60000"/>
                    <a:lumOff val="40000"/>
                  </a:schemeClr>
                </a:solidFill>
              </a:rPr>
              <a:t>oestriol</a:t>
            </a:r>
            <a:r>
              <a:rPr lang="en-US" b="1" dirty="0">
                <a:solidFill>
                  <a:schemeClr val="accent1">
                    <a:lumMod val="60000"/>
                    <a:lumOff val="40000"/>
                  </a:schemeClr>
                </a:solidFill>
              </a:rPr>
              <a:t> (uE3</a:t>
            </a:r>
            <a:endParaRPr lang="ar-SA" b="1" dirty="0">
              <a:solidFill>
                <a:schemeClr val="accent1">
                  <a:lumMod val="60000"/>
                  <a:lumOff val="40000"/>
                </a:schemeClr>
              </a:solidFill>
            </a:endParaRPr>
          </a:p>
        </p:txBody>
      </p:sp>
    </p:spTree>
    <p:extLst>
      <p:ext uri="{BB962C8B-B14F-4D97-AF65-F5344CB8AC3E}">
        <p14:creationId xmlns:p14="http://schemas.microsoft.com/office/powerpoint/2010/main" val="23816158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657935"/>
          </a:xfrm>
        </p:spPr>
        <p:txBody>
          <a:bodyPr/>
          <a:lstStyle/>
          <a:p>
            <a:endParaRPr lang="ar-SA" dirty="0"/>
          </a:p>
        </p:txBody>
      </p:sp>
      <p:sp>
        <p:nvSpPr>
          <p:cNvPr id="3" name="Content Placeholder 2"/>
          <p:cNvSpPr>
            <a:spLocks noGrp="1"/>
          </p:cNvSpPr>
          <p:nvPr>
            <p:ph idx="1"/>
          </p:nvPr>
        </p:nvSpPr>
        <p:spPr>
          <a:xfrm>
            <a:off x="763571" y="1668544"/>
            <a:ext cx="10741041" cy="4656842"/>
          </a:xfrm>
        </p:spPr>
        <p:txBody>
          <a:bodyPr>
            <a:normAutofit fontScale="92500" lnSpcReduction="20000"/>
          </a:bodyPr>
          <a:lstStyle/>
          <a:p>
            <a:pPr algn="l"/>
            <a:r>
              <a:rPr lang="en-US" sz="2000" dirty="0"/>
              <a:t>classification of the final chance result into the lower or higher chance category with the chance cut‑off used, for example 1 in 150 at term.</a:t>
            </a:r>
          </a:p>
          <a:p>
            <a:pPr algn="l"/>
            <a:r>
              <a:rPr lang="en-US" sz="2000" b="1" dirty="0">
                <a:solidFill>
                  <a:schemeClr val="accent1">
                    <a:lumMod val="60000"/>
                    <a:lumOff val="40000"/>
                  </a:schemeClr>
                </a:solidFill>
              </a:rPr>
              <a:t>Combined test in twin pregnancies</a:t>
            </a:r>
          </a:p>
          <a:p>
            <a:pPr algn="l"/>
            <a:r>
              <a:rPr lang="en-US" sz="2000" dirty="0"/>
              <a:t>The test of choice for twin pregnancies is the combined test.</a:t>
            </a:r>
          </a:p>
          <a:p>
            <a:pPr algn="l"/>
            <a:r>
              <a:rPr lang="en-US" sz="2000" dirty="0"/>
              <a:t>Every effort must be made to offer and complete this test.</a:t>
            </a:r>
          </a:p>
          <a:p>
            <a:pPr algn="l"/>
            <a:r>
              <a:rPr lang="en-US" sz="2000" b="1" dirty="0"/>
              <a:t>The larger of the 2 CRL measurements should be used in the chance result calculation</a:t>
            </a:r>
            <a:r>
              <a:rPr lang="en-US" sz="2000" dirty="0"/>
              <a:t>. </a:t>
            </a:r>
          </a:p>
          <a:p>
            <a:pPr algn="l"/>
            <a:r>
              <a:rPr lang="en-US" sz="2000" b="1" dirty="0">
                <a:solidFill>
                  <a:schemeClr val="accent1">
                    <a:lumMod val="60000"/>
                    <a:lumOff val="40000"/>
                  </a:schemeClr>
                </a:solidFill>
              </a:rPr>
              <a:t>Quadruple test in twin pregnancies</a:t>
            </a:r>
          </a:p>
          <a:p>
            <a:pPr algn="l"/>
            <a:r>
              <a:rPr lang="en-US" sz="2000" dirty="0"/>
              <a:t>The quadruple test is offered to a woman with a twin pregnancy to screen for T21 only when one or both of the:</a:t>
            </a:r>
          </a:p>
          <a:p>
            <a:pPr algn="l"/>
            <a:r>
              <a:rPr lang="en-US" sz="2000" dirty="0"/>
              <a:t>• NT measurements cannot be obtained</a:t>
            </a:r>
          </a:p>
          <a:p>
            <a:pPr algn="l"/>
            <a:r>
              <a:rPr lang="en-US" sz="2000" dirty="0"/>
              <a:t>• CRL measurements are greater than 84.0 mm</a:t>
            </a:r>
          </a:p>
          <a:p>
            <a:pPr algn="l"/>
            <a:endParaRPr lang="en-US" sz="2000" dirty="0"/>
          </a:p>
          <a:p>
            <a:pPr algn="l"/>
            <a:r>
              <a:rPr lang="en-US" sz="2000" dirty="0"/>
              <a:t>The larger of the 2 HC measurements should be used in the chance result calculation</a:t>
            </a:r>
          </a:p>
          <a:p>
            <a:pPr algn="l"/>
            <a:endParaRPr lang="en-US" sz="2000" dirty="0"/>
          </a:p>
          <a:p>
            <a:pPr algn="l"/>
            <a:endParaRPr lang="ar-SA" sz="2000" dirty="0"/>
          </a:p>
        </p:txBody>
      </p:sp>
    </p:spTree>
    <p:extLst>
      <p:ext uri="{BB962C8B-B14F-4D97-AF65-F5344CB8AC3E}">
        <p14:creationId xmlns:p14="http://schemas.microsoft.com/office/powerpoint/2010/main" val="42591761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3421930" y="1385740"/>
            <a:ext cx="6476214" cy="5062194"/>
          </a:xfrm>
          <a:prstGeom prst="rect">
            <a:avLst/>
          </a:prstGeom>
        </p:spPr>
      </p:pic>
    </p:spTree>
    <p:extLst>
      <p:ext uri="{BB962C8B-B14F-4D97-AF65-F5344CB8AC3E}">
        <p14:creationId xmlns:p14="http://schemas.microsoft.com/office/powerpoint/2010/main" val="4736699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3007152" y="1121790"/>
            <a:ext cx="6135684" cy="4790060"/>
          </a:xfrm>
          <a:prstGeom prst="rect">
            <a:avLst/>
          </a:prstGeom>
        </p:spPr>
      </p:pic>
    </p:spTree>
    <p:extLst>
      <p:ext uri="{BB962C8B-B14F-4D97-AF65-F5344CB8AC3E}">
        <p14:creationId xmlns:p14="http://schemas.microsoft.com/office/powerpoint/2010/main" val="100981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gtg</a:t>
            </a:r>
            <a:endParaRPr lang="ar-SA" dirty="0"/>
          </a:p>
        </p:txBody>
      </p:sp>
      <p:sp>
        <p:nvSpPr>
          <p:cNvPr id="3" name="Content Placeholder 2"/>
          <p:cNvSpPr>
            <a:spLocks noGrp="1"/>
          </p:cNvSpPr>
          <p:nvPr>
            <p:ph idx="1"/>
          </p:nvPr>
        </p:nvSpPr>
        <p:spPr>
          <a:xfrm>
            <a:off x="492369" y="2133600"/>
            <a:ext cx="11012243" cy="3777622"/>
          </a:xfrm>
        </p:spPr>
        <p:txBody>
          <a:bodyPr/>
          <a:lstStyle/>
          <a:p>
            <a:pPr algn="l"/>
            <a:r>
              <a:rPr lang="en-US" sz="2400" b="1" dirty="0"/>
              <a:t>Women with BMI 30 kg/m2 or greater are at increased risk of mental health problems and should therefore be screened for these in pregnancy. D There is insufficient evidence to recommend a specific lifestyle intervention to prevent depression and anxiety in obese pregnant women . </a:t>
            </a:r>
          </a:p>
          <a:p>
            <a:pPr algn="l"/>
            <a:endParaRPr lang="en-US" dirty="0"/>
          </a:p>
          <a:p>
            <a:pPr algn="l"/>
            <a:r>
              <a:rPr lang="en-US" sz="2400" b="1" dirty="0"/>
              <a:t>Women with a BMI greater than 35 kg/m2 are more likely to have inaccurate SFH measurements and should be referred for serial assessment of fetal size using ultrasound .</a:t>
            </a:r>
          </a:p>
          <a:p>
            <a:pPr algn="l"/>
            <a:endParaRPr lang="en-US" dirty="0"/>
          </a:p>
          <a:p>
            <a:pPr algn="l"/>
            <a:endParaRPr lang="ar-SA" dirty="0"/>
          </a:p>
          <a:p>
            <a:endParaRPr lang="ar-SA" dirty="0"/>
          </a:p>
        </p:txBody>
      </p:sp>
    </p:spTree>
    <p:extLst>
      <p:ext uri="{BB962C8B-B14F-4D97-AF65-F5344CB8AC3E}">
        <p14:creationId xmlns:p14="http://schemas.microsoft.com/office/powerpoint/2010/main" val="38532767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733773" y="1206631"/>
            <a:ext cx="5724080" cy="4705219"/>
          </a:xfrm>
          <a:prstGeom prst="rect">
            <a:avLst/>
          </a:prstGeom>
        </p:spPr>
      </p:pic>
    </p:spTree>
    <p:extLst>
      <p:ext uri="{BB962C8B-B14F-4D97-AF65-F5344CB8AC3E}">
        <p14:creationId xmlns:p14="http://schemas.microsoft.com/office/powerpoint/2010/main" val="410262055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187019" y="160256"/>
            <a:ext cx="8342721" cy="6495068"/>
          </a:xfrm>
          <a:prstGeom prst="rect">
            <a:avLst/>
          </a:prstGeom>
        </p:spPr>
      </p:pic>
    </p:spTree>
    <p:extLst>
      <p:ext uri="{BB962C8B-B14F-4D97-AF65-F5344CB8AC3E}">
        <p14:creationId xmlns:p14="http://schemas.microsoft.com/office/powerpoint/2010/main" val="27952030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1970202" y="624109"/>
            <a:ext cx="9775595" cy="6087775"/>
          </a:xfrm>
          <a:prstGeom prst="rect">
            <a:avLst/>
          </a:prstGeom>
        </p:spPr>
      </p:pic>
    </p:spTree>
    <p:extLst>
      <p:ext uri="{BB962C8B-B14F-4D97-AF65-F5344CB8AC3E}">
        <p14:creationId xmlns:p14="http://schemas.microsoft.com/office/powerpoint/2010/main" val="24911512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592925" y="1564849"/>
            <a:ext cx="8097071" cy="4347001"/>
          </a:xfrm>
          <a:prstGeom prst="rect">
            <a:avLst/>
          </a:prstGeom>
        </p:spPr>
      </p:pic>
    </p:spTree>
    <p:extLst>
      <p:ext uri="{BB962C8B-B14F-4D97-AF65-F5344CB8AC3E}">
        <p14:creationId xmlns:p14="http://schemas.microsoft.com/office/powerpoint/2010/main" val="5366165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5051358" y="1036948"/>
            <a:ext cx="3991109" cy="4874902"/>
          </a:xfrm>
          <a:prstGeom prst="rect">
            <a:avLst/>
          </a:prstGeom>
        </p:spPr>
      </p:pic>
    </p:spTree>
    <p:extLst>
      <p:ext uri="{BB962C8B-B14F-4D97-AF65-F5344CB8AC3E}">
        <p14:creationId xmlns:p14="http://schemas.microsoft.com/office/powerpoint/2010/main" val="1356169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Recommendations</a:t>
            </a:r>
            <a:endParaRPr lang="ar-SA" dirty="0"/>
          </a:p>
        </p:txBody>
      </p:sp>
      <p:sp>
        <p:nvSpPr>
          <p:cNvPr id="3" name="Content Placeholder 2"/>
          <p:cNvSpPr>
            <a:spLocks noGrp="1"/>
          </p:cNvSpPr>
          <p:nvPr>
            <p:ph idx="1"/>
          </p:nvPr>
        </p:nvSpPr>
        <p:spPr>
          <a:xfrm>
            <a:off x="876693" y="1451727"/>
            <a:ext cx="10627919" cy="5005633"/>
          </a:xfrm>
        </p:spPr>
        <p:txBody>
          <a:bodyPr>
            <a:noAutofit/>
          </a:bodyPr>
          <a:lstStyle/>
          <a:p>
            <a:pPr algn="l"/>
            <a:r>
              <a:rPr lang="en-US" sz="2400" dirty="0"/>
              <a:t>1. Data from several large randomized controlled trials and a Cochrane meta-analysis give evidence for a beneficial effect for magnesium </a:t>
            </a:r>
            <a:r>
              <a:rPr lang="en-US" sz="2400" dirty="0" err="1"/>
              <a:t>sulphate</a:t>
            </a:r>
            <a:r>
              <a:rPr lang="en-US" sz="2400" dirty="0"/>
              <a:t> in reducing the risk of cerebral palsy in infants delivered at preterm gestations. Thus </a:t>
            </a:r>
            <a:r>
              <a:rPr lang="en-US" sz="2400" b="1" dirty="0"/>
              <a:t>administration of magnesium </a:t>
            </a:r>
            <a:r>
              <a:rPr lang="en-US" sz="2400" b="1" dirty="0" err="1"/>
              <a:t>sulphate</a:t>
            </a:r>
            <a:r>
              <a:rPr lang="en-US" sz="2400" b="1" dirty="0"/>
              <a:t> should be considered in all cases of planned or anticipated preterm delivery </a:t>
            </a:r>
          </a:p>
          <a:p>
            <a:pPr algn="l"/>
            <a:r>
              <a:rPr lang="en-US" sz="2400" dirty="0"/>
              <a:t>2. </a:t>
            </a:r>
            <a:r>
              <a:rPr lang="en-US" sz="2400" b="1" dirty="0">
                <a:solidFill>
                  <a:schemeClr val="accent1">
                    <a:lumMod val="60000"/>
                    <a:lumOff val="40000"/>
                  </a:schemeClr>
                </a:solidFill>
              </a:rPr>
              <a:t>Use of magnesium </a:t>
            </a:r>
            <a:r>
              <a:rPr lang="en-US" sz="2400" b="1" dirty="0" err="1">
                <a:solidFill>
                  <a:schemeClr val="accent1">
                    <a:lumMod val="60000"/>
                    <a:lumOff val="40000"/>
                  </a:schemeClr>
                </a:solidFill>
              </a:rPr>
              <a:t>sulphate</a:t>
            </a:r>
            <a:r>
              <a:rPr lang="en-US" sz="2400" b="1" dirty="0">
                <a:solidFill>
                  <a:schemeClr val="accent1">
                    <a:lumMod val="60000"/>
                    <a:lumOff val="40000"/>
                  </a:schemeClr>
                </a:solidFill>
              </a:rPr>
              <a:t> should be considered in all patients at risk of imminent preterm delivery before 32 weeks</a:t>
            </a:r>
            <a:r>
              <a:rPr lang="en-US" sz="2400" dirty="0"/>
              <a:t>. However, in situations of limited resources, emphasis should be placed on ensuring that women delivering at 28 weeks or less, when the greatest benefit has been shown, receive antenatal magnesium </a:t>
            </a:r>
            <a:r>
              <a:rPr lang="en-US" sz="2400" dirty="0" err="1"/>
              <a:t>sulphate</a:t>
            </a:r>
            <a:r>
              <a:rPr lang="en-US" sz="2400" dirty="0"/>
              <a:t>.</a:t>
            </a:r>
            <a:endParaRPr lang="ar-SA" sz="2400" dirty="0"/>
          </a:p>
        </p:txBody>
      </p:sp>
    </p:spTree>
    <p:extLst>
      <p:ext uri="{BB962C8B-B14F-4D97-AF65-F5344CB8AC3E}">
        <p14:creationId xmlns:p14="http://schemas.microsoft.com/office/powerpoint/2010/main" val="2101666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contineu</a:t>
            </a:r>
            <a:endParaRPr lang="ar-SA" dirty="0"/>
          </a:p>
        </p:txBody>
      </p:sp>
      <p:sp>
        <p:nvSpPr>
          <p:cNvPr id="3" name="Content Placeholder 2"/>
          <p:cNvSpPr>
            <a:spLocks noGrp="1"/>
          </p:cNvSpPr>
          <p:nvPr>
            <p:ph idx="1"/>
          </p:nvPr>
        </p:nvSpPr>
        <p:spPr/>
        <p:txBody>
          <a:bodyPr/>
          <a:lstStyle/>
          <a:p>
            <a:pPr algn="l"/>
            <a:r>
              <a:rPr lang="en-US" sz="2400" dirty="0"/>
              <a:t>3. Optimal benefit is seen with use of a loading dose of magnesium </a:t>
            </a:r>
            <a:r>
              <a:rPr lang="en-US" sz="2400" dirty="0" err="1"/>
              <a:t>sulphate</a:t>
            </a:r>
            <a:r>
              <a:rPr lang="en-US" sz="2400" dirty="0"/>
              <a:t> followed by and infusion. The recommended dosing </a:t>
            </a:r>
            <a:r>
              <a:rPr lang="en-US" sz="2400" b="1" dirty="0">
                <a:solidFill>
                  <a:schemeClr val="accent1">
                    <a:lumMod val="60000"/>
                    <a:lumOff val="40000"/>
                  </a:schemeClr>
                </a:solidFill>
              </a:rPr>
              <a:t>regimen is 4g loading dose followed by an infusion of 1g/</a:t>
            </a:r>
            <a:r>
              <a:rPr lang="en-US" sz="2400" b="1" dirty="0" err="1">
                <a:solidFill>
                  <a:schemeClr val="accent1">
                    <a:lumMod val="60000"/>
                    <a:lumOff val="40000"/>
                  </a:schemeClr>
                </a:solidFill>
              </a:rPr>
              <a:t>hr</a:t>
            </a:r>
            <a:r>
              <a:rPr lang="en-US" sz="2400" b="1" dirty="0">
                <a:solidFill>
                  <a:schemeClr val="accent1">
                    <a:lumMod val="60000"/>
                    <a:lumOff val="40000"/>
                  </a:schemeClr>
                </a:solidFill>
              </a:rPr>
              <a:t> continued </a:t>
            </a:r>
            <a:r>
              <a:rPr lang="en-US" sz="2400" dirty="0"/>
              <a:t>until delivery or for 24 hours, whichever occurs sooner. </a:t>
            </a:r>
          </a:p>
          <a:p>
            <a:pPr algn="l"/>
            <a:r>
              <a:rPr lang="en-US" sz="2400" dirty="0"/>
              <a:t>4. </a:t>
            </a:r>
            <a:r>
              <a:rPr lang="en-US" sz="2400" b="1" dirty="0"/>
              <a:t>In cases of limited resources for maternal monitoring, or limited time, it is reasonable to administer a 4g loading dose only, without a subsequent infusion</a:t>
            </a:r>
            <a:r>
              <a:rPr lang="en-US" dirty="0"/>
              <a:t>.</a:t>
            </a:r>
            <a:endParaRPr lang="ar-SA" dirty="0"/>
          </a:p>
        </p:txBody>
      </p:sp>
    </p:spTree>
    <p:extLst>
      <p:ext uri="{BB962C8B-B14F-4D97-AF65-F5344CB8AC3E}">
        <p14:creationId xmlns:p14="http://schemas.microsoft.com/office/powerpoint/2010/main" val="7418518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contineu</a:t>
            </a:r>
            <a:endParaRPr lang="ar-SA" dirty="0"/>
          </a:p>
        </p:txBody>
      </p:sp>
      <p:sp>
        <p:nvSpPr>
          <p:cNvPr id="3" name="Content Placeholder 2"/>
          <p:cNvSpPr>
            <a:spLocks noGrp="1"/>
          </p:cNvSpPr>
          <p:nvPr>
            <p:ph idx="1"/>
          </p:nvPr>
        </p:nvSpPr>
        <p:spPr>
          <a:xfrm>
            <a:off x="848412" y="2133600"/>
            <a:ext cx="10656200" cy="4550004"/>
          </a:xfrm>
        </p:spPr>
        <p:txBody>
          <a:bodyPr/>
          <a:lstStyle/>
          <a:p>
            <a:pPr algn="l"/>
            <a:r>
              <a:rPr lang="en-US" sz="2400" dirty="0"/>
              <a:t>5. </a:t>
            </a:r>
            <a:r>
              <a:rPr lang="en-US" sz="2400" b="1" dirty="0">
                <a:solidFill>
                  <a:schemeClr val="accent1">
                    <a:lumMod val="60000"/>
                    <a:lumOff val="40000"/>
                  </a:schemeClr>
                </a:solidFill>
              </a:rPr>
              <a:t>Aim to commence magnesium </a:t>
            </a:r>
            <a:r>
              <a:rPr lang="en-US" sz="2400" b="1" dirty="0" err="1">
                <a:solidFill>
                  <a:schemeClr val="accent1">
                    <a:lumMod val="60000"/>
                    <a:lumOff val="40000"/>
                  </a:schemeClr>
                </a:solidFill>
              </a:rPr>
              <a:t>sulphate</a:t>
            </a:r>
            <a:r>
              <a:rPr lang="en-US" sz="2400" b="1" dirty="0">
                <a:solidFill>
                  <a:schemeClr val="accent1">
                    <a:lumMod val="60000"/>
                    <a:lumOff val="40000"/>
                  </a:schemeClr>
                </a:solidFill>
              </a:rPr>
              <a:t> approximately 4 hours prior to delivery</a:t>
            </a:r>
            <a:r>
              <a:rPr lang="en-US" sz="2400" dirty="0"/>
              <a:t>. If it is not possible to achieve a 4 hour window prior to delivery, magnesium </a:t>
            </a:r>
            <a:r>
              <a:rPr lang="en-US" sz="2400" dirty="0" err="1"/>
              <a:t>sulphate</a:t>
            </a:r>
            <a:r>
              <a:rPr lang="en-US" sz="2400" dirty="0"/>
              <a:t> should still be administered, as it is likely that some benefit will be seen when administered within this time </a:t>
            </a:r>
          </a:p>
          <a:p>
            <a:pPr algn="l"/>
            <a:r>
              <a:rPr lang="en-US" sz="2400" dirty="0"/>
              <a:t>6. No evidence available at present to guide management regarding repeated doses of magnesium </a:t>
            </a:r>
            <a:r>
              <a:rPr lang="en-US" sz="2400" dirty="0" err="1"/>
              <a:t>sulphate</a:t>
            </a:r>
            <a:r>
              <a:rPr lang="en-US" sz="2400" dirty="0"/>
              <a:t> in those patients that do not deliver and have magnesium </a:t>
            </a:r>
            <a:r>
              <a:rPr lang="en-US" sz="2400" dirty="0" err="1"/>
              <a:t>sulphate</a:t>
            </a:r>
            <a:r>
              <a:rPr lang="en-US" sz="2400" dirty="0"/>
              <a:t> discontinued. It is reasonable to consider giving a repeat dose in the event of </a:t>
            </a:r>
            <a:r>
              <a:rPr lang="en-US" sz="2400" b="1" dirty="0"/>
              <a:t>imminent preterm delivery if 24 hours have elapsed since discontinuing the magnesium </a:t>
            </a:r>
            <a:r>
              <a:rPr lang="en-US" sz="2400" b="1" dirty="0" err="1"/>
              <a:t>sulphate</a:t>
            </a:r>
            <a:r>
              <a:rPr lang="en-US" b="1" dirty="0"/>
              <a:t>.</a:t>
            </a:r>
            <a:endParaRPr lang="ar-SA" b="1" dirty="0"/>
          </a:p>
        </p:txBody>
      </p:sp>
    </p:spTree>
    <p:extLst>
      <p:ext uri="{BB962C8B-B14F-4D97-AF65-F5344CB8AC3E}">
        <p14:creationId xmlns:p14="http://schemas.microsoft.com/office/powerpoint/2010/main" val="9931981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contineu</a:t>
            </a:r>
            <a:endParaRPr lang="ar-SA" dirty="0"/>
          </a:p>
        </p:txBody>
      </p:sp>
      <p:sp>
        <p:nvSpPr>
          <p:cNvPr id="3" name="Content Placeholder 2"/>
          <p:cNvSpPr>
            <a:spLocks noGrp="1"/>
          </p:cNvSpPr>
          <p:nvPr>
            <p:ph idx="1"/>
          </p:nvPr>
        </p:nvSpPr>
        <p:spPr/>
        <p:txBody>
          <a:bodyPr>
            <a:normAutofit/>
          </a:bodyPr>
          <a:lstStyle/>
          <a:p>
            <a:pPr algn="l"/>
            <a:r>
              <a:rPr lang="en-US" sz="2400" dirty="0"/>
              <a:t>7. Given the potential for adverse maternal and fetal effects of magnesium </a:t>
            </a:r>
            <a:r>
              <a:rPr lang="en-US" sz="2400" dirty="0" err="1"/>
              <a:t>sulphate</a:t>
            </a:r>
            <a:r>
              <a:rPr lang="en-US" sz="2400" dirty="0"/>
              <a:t> both maternal and fetal monitoring must be employed during magnesium </a:t>
            </a:r>
            <a:r>
              <a:rPr lang="en-US" sz="2400" dirty="0" err="1"/>
              <a:t>sulphate</a:t>
            </a:r>
            <a:r>
              <a:rPr lang="en-US" sz="2400" dirty="0"/>
              <a:t> administration.</a:t>
            </a:r>
            <a:endParaRPr lang="ar-SA" sz="2400" dirty="0"/>
          </a:p>
        </p:txBody>
      </p:sp>
    </p:spTree>
    <p:extLst>
      <p:ext uri="{BB962C8B-B14F-4D97-AF65-F5344CB8AC3E}">
        <p14:creationId xmlns:p14="http://schemas.microsoft.com/office/powerpoint/2010/main" val="26012553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a:p>
        </p:txBody>
      </p:sp>
      <p:pic>
        <p:nvPicPr>
          <p:cNvPr id="4" name="Content Placeholder 3"/>
          <p:cNvPicPr>
            <a:picLocks noGrp="1" noChangeAspect="1"/>
          </p:cNvPicPr>
          <p:nvPr>
            <p:ph idx="1"/>
          </p:nvPr>
        </p:nvPicPr>
        <p:blipFill>
          <a:blip r:embed="rId2"/>
          <a:stretch>
            <a:fillRect/>
          </a:stretch>
        </p:blipFill>
        <p:spPr>
          <a:xfrm>
            <a:off x="2865748" y="1423447"/>
            <a:ext cx="6792056" cy="4488403"/>
          </a:xfrm>
          <a:prstGeom prst="rect">
            <a:avLst/>
          </a:prstGeom>
        </p:spPr>
      </p:pic>
    </p:spTree>
    <p:extLst>
      <p:ext uri="{BB962C8B-B14F-4D97-AF65-F5344CB8AC3E}">
        <p14:creationId xmlns:p14="http://schemas.microsoft.com/office/powerpoint/2010/main" val="342569629"/>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4164</TotalTime>
  <Words>4139</Words>
  <Application>Microsoft Office PowerPoint</Application>
  <PresentationFormat>Widescreen</PresentationFormat>
  <Paragraphs>383</Paragraphs>
  <Slides>120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120</vt:i4>
      </vt:variant>
    </vt:vector>
  </HeadingPairs>
  <TitlesOfParts>
    <vt:vector size="125" baseType="lpstr">
      <vt:lpstr>Arial</vt:lpstr>
      <vt:lpstr>Calibri</vt:lpstr>
      <vt:lpstr>Century Gothic</vt:lpstr>
      <vt:lpstr>Wingdings 3</vt:lpstr>
      <vt:lpstr>Wisp</vt:lpstr>
      <vt:lpstr>Antenatal care module</vt:lpstr>
      <vt:lpstr>OBESITY AND  PREGNANCY</vt:lpstr>
      <vt:lpstr>KEY RECOMMENDATIONS</vt:lpstr>
      <vt:lpstr>PowerPoint Presentation</vt:lpstr>
      <vt:lpstr>Contineue recommendation</vt:lpstr>
      <vt:lpstr>PowerPoint Presentation</vt:lpstr>
      <vt:lpstr>gtg</vt:lpstr>
      <vt:lpstr>gtg</vt:lpstr>
      <vt:lpstr>gtg</vt:lpstr>
      <vt:lpstr>gtg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MX OF TTTS</vt:lpstr>
      <vt:lpstr>Type of SGR and delivery  </vt:lpstr>
      <vt:lpstr>The management of sGR</vt:lpstr>
      <vt:lpstr>PowerPoint Presentation</vt:lpstr>
      <vt:lpstr>Monochorionic monoamniotic (MCMA) pregnancies</vt:lpstr>
      <vt:lpstr>PowerPoint Presentation</vt:lpstr>
      <vt:lpstr>PowerPoint Presentation</vt:lpstr>
      <vt:lpstr>PowerPoint Presentation</vt:lpstr>
      <vt:lpstr>PowerPoint Presentation</vt:lpstr>
      <vt:lpstr>Key Recommendations</vt:lpstr>
      <vt:lpstr>PowerPoint Presentation</vt:lpstr>
      <vt:lpstr>BACKGROUND</vt:lpstr>
      <vt:lpstr>Anti-D Ig Preparations available in the Republic of Ireland</vt:lpstr>
      <vt:lpstr>BY DR EIMAN ELNASRI</vt:lpstr>
      <vt:lpstr>Prophylaxis following fetal loss or threatened miscarriage</vt:lpstr>
      <vt:lpstr>Ectopic pregnancy </vt:lpstr>
      <vt:lpstr>PowerPoint Presentation</vt:lpstr>
      <vt:lpstr>Recommendations for Routine Antenatal Prophylaxis </vt:lpstr>
      <vt:lpstr>Management of anti-D Prophylaxis following the postnatal detection of a large fetomaternal bleed</vt:lpstr>
      <vt:lpstr>WHEN TO SWITCH FROM IM TO IV</vt:lpstr>
      <vt:lpstr>PowerPoint Presentation</vt:lpstr>
      <vt:lpstr>PowerPoint Presentation</vt:lpstr>
      <vt:lpstr>PowerPoint Presentation</vt:lpstr>
      <vt:lpstr>PowerPoint Presentation</vt:lpstr>
      <vt:lpstr>PowerPoint Presentation</vt:lpstr>
      <vt:lpstr>PowerPoint Presentation</vt:lpstr>
      <vt:lpstr>RED CELL ANTIBODY GTG GUIDELINE</vt:lpstr>
      <vt:lpstr>Rred cell antibodies in pregnancy</vt:lpstr>
      <vt:lpstr>PowerPoint Presentation</vt:lpstr>
      <vt:lpstr>PowerPoint Presentation</vt:lpstr>
      <vt:lpstr>Purpose of the guideline</vt:lpstr>
      <vt:lpstr>Key principles</vt:lpstr>
      <vt:lpstr>Routine Antenatal Testing</vt:lpstr>
      <vt:lpstr>Clinically Significant Antibodies</vt:lpstr>
      <vt:lpstr>PowerPoint Presentation</vt:lpstr>
      <vt:lpstr>Antibody Measurement </vt:lpstr>
      <vt:lpstr>Critical Levels for Referral to Fetal Medicine </vt:lpstr>
      <vt:lpstr>CONTINEU</vt:lpstr>
      <vt:lpstr>FETAL GENOTYPING)cffDNA)</vt:lpstr>
      <vt:lpstr>WHEN TO USE cFFDNA</vt:lpstr>
      <vt:lpstr>Women with Previous HDFN </vt:lpstr>
      <vt:lpstr>Rred cell antibodies in pregnancy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Down’s syndrome, Edwards’ syndrome, and Patau’s syndrome screening </vt:lpstr>
      <vt:lpstr>CONTINEU</vt:lpstr>
      <vt:lpstr>PowerPoint Presentation</vt:lpstr>
      <vt:lpstr>PowerPoint Presentation</vt:lpstr>
      <vt:lpstr>PowerPoint Presentation</vt:lpstr>
      <vt:lpstr>PowerPoint Presentation</vt:lpstr>
      <vt:lpstr>CONTINEU</vt:lpstr>
      <vt:lpstr>PowerPoint Presentation</vt:lpstr>
      <vt:lpstr>PowerPoint Presentation</vt:lpstr>
      <vt:lpstr>CONTINEU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Recommendations</vt:lpstr>
      <vt:lpstr>contineu</vt:lpstr>
      <vt:lpstr>contineu</vt:lpstr>
      <vt:lpstr>contineu</vt:lpstr>
      <vt:lpstr>PowerPoint Presentation</vt:lpstr>
      <vt:lpstr>Dx ,staging and treatment of pt with GTD</vt:lpstr>
      <vt:lpstr>KET RECOMMENDATION</vt:lpstr>
      <vt:lpstr>KET RECOMMENDATION</vt:lpstr>
      <vt:lpstr>KET RECOMMENDATION</vt:lpstr>
      <vt:lpstr>KET RECOMMENDATION</vt:lpstr>
      <vt:lpstr>KET RECOMMENDATION</vt:lpstr>
      <vt:lpstr>KET RECOMMENDATION</vt:lpstr>
      <vt:lpstr>KET RECOMMENDATION</vt:lpstr>
      <vt:lpstr>KET RECOMMENDATION</vt:lpstr>
      <vt:lpstr>KET RECOMMENDATION</vt:lpstr>
      <vt:lpstr>KET RECOMMENDATION</vt:lpstr>
      <vt:lpstr>KET RECOMMENDATION</vt:lpstr>
      <vt:lpstr>KET RECOMMENDATION</vt:lpstr>
      <vt:lpstr>KET RECOMMENDATION</vt:lpstr>
      <vt:lpstr>KET RECOMMENDATION</vt:lpstr>
      <vt:lpstr>KEY RECOMMENDATION</vt:lpstr>
      <vt:lpstr>KEY RECOMMENDATION</vt:lpstr>
      <vt:lpstr>KEY RECOMMENDATION</vt:lpstr>
      <vt:lpstr>KEY RECOMMENDATION</vt:lpstr>
      <vt:lpstr>KEY RECOMMENDATION</vt:lpstr>
      <vt:lpstr>KEY RECOMMENDATION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khalifa abdalbagi</cp:lastModifiedBy>
  <cp:revision>86</cp:revision>
  <dcterms:created xsi:type="dcterms:W3CDTF">2026-04-21T10:06:52Z</dcterms:created>
  <dcterms:modified xsi:type="dcterms:W3CDTF">2026-04-29T05:46:08Z</dcterms:modified>
</cp:coreProperties>
</file>