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7B_F7B5C308.xml" ContentType="application/vnd.ms-powerpoint.comments+xml"/>
  <Override PartName="/ppt/comments/modernComment_10B_3418F3E7.xml" ContentType="application/vnd.ms-powerpoint.comments+xml"/>
  <Override PartName="/ppt/comments/modernComment_115_278FA101.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8"/>
  </p:notesMasterIdLst>
  <p:sldIdLst>
    <p:sldId id="256" r:id="rId2"/>
    <p:sldId id="298" r:id="rId3"/>
    <p:sldId id="271" r:id="rId4"/>
    <p:sldId id="378" r:id="rId5"/>
    <p:sldId id="379" r:id="rId6"/>
    <p:sldId id="436" r:id="rId7"/>
    <p:sldId id="437" r:id="rId8"/>
    <p:sldId id="258" r:id="rId9"/>
    <p:sldId id="380" r:id="rId10"/>
    <p:sldId id="266" r:id="rId11"/>
    <p:sldId id="381" r:id="rId12"/>
    <p:sldId id="401" r:id="rId13"/>
    <p:sldId id="267" r:id="rId14"/>
    <p:sldId id="384" r:id="rId15"/>
    <p:sldId id="277" r:id="rId16"/>
    <p:sldId id="269" r:id="rId17"/>
    <p:sldId id="259" r:id="rId18"/>
    <p:sldId id="260" r:id="rId19"/>
    <p:sldId id="263" r:id="rId20"/>
    <p:sldId id="264" r:id="rId21"/>
    <p:sldId id="385" r:id="rId22"/>
    <p:sldId id="402" r:id="rId23"/>
    <p:sldId id="278" r:id="rId24"/>
    <p:sldId id="280" r:id="rId25"/>
    <p:sldId id="386" r:id="rId26"/>
    <p:sldId id="281" r:id="rId27"/>
    <p:sldId id="438" r:id="rId28"/>
    <p:sldId id="282" r:id="rId29"/>
    <p:sldId id="283" r:id="rId30"/>
    <p:sldId id="284" r:id="rId31"/>
    <p:sldId id="285" r:id="rId32"/>
    <p:sldId id="388" r:id="rId33"/>
    <p:sldId id="286" r:id="rId34"/>
    <p:sldId id="404" r:id="rId35"/>
    <p:sldId id="287" r:id="rId36"/>
    <p:sldId id="289" r:id="rId37"/>
    <p:sldId id="293" r:id="rId38"/>
    <p:sldId id="294" r:id="rId39"/>
    <p:sldId id="295" r:id="rId40"/>
    <p:sldId id="296" r:id="rId41"/>
    <p:sldId id="297" r:id="rId42"/>
    <p:sldId id="394" r:id="rId43"/>
    <p:sldId id="439" r:id="rId44"/>
    <p:sldId id="440" r:id="rId45"/>
    <p:sldId id="441" r:id="rId46"/>
    <p:sldId id="442" r:id="rId47"/>
    <p:sldId id="443" r:id="rId48"/>
    <p:sldId id="306" r:id="rId49"/>
    <p:sldId id="301" r:id="rId50"/>
    <p:sldId id="303" r:id="rId51"/>
    <p:sldId id="304" r:id="rId52"/>
    <p:sldId id="305" r:id="rId53"/>
    <p:sldId id="307" r:id="rId54"/>
    <p:sldId id="308" r:id="rId55"/>
    <p:sldId id="309" r:id="rId56"/>
    <p:sldId id="405" r:id="rId57"/>
    <p:sldId id="312" r:id="rId58"/>
    <p:sldId id="311" r:id="rId59"/>
    <p:sldId id="313" r:id="rId60"/>
    <p:sldId id="400" r:id="rId61"/>
    <p:sldId id="314" r:id="rId62"/>
    <p:sldId id="316" r:id="rId63"/>
    <p:sldId id="395" r:id="rId64"/>
    <p:sldId id="317" r:id="rId65"/>
    <p:sldId id="396" r:id="rId66"/>
    <p:sldId id="319" r:id="rId67"/>
    <p:sldId id="321" r:id="rId68"/>
    <p:sldId id="397" r:id="rId69"/>
    <p:sldId id="322" r:id="rId70"/>
    <p:sldId id="323" r:id="rId71"/>
    <p:sldId id="398" r:id="rId72"/>
    <p:sldId id="325" r:id="rId73"/>
    <p:sldId id="326" r:id="rId74"/>
    <p:sldId id="327" r:id="rId75"/>
    <p:sldId id="328" r:id="rId76"/>
    <p:sldId id="329" r:id="rId77"/>
    <p:sldId id="330" r:id="rId78"/>
    <p:sldId id="332" r:id="rId79"/>
    <p:sldId id="333" r:id="rId80"/>
    <p:sldId id="334" r:id="rId81"/>
    <p:sldId id="335" r:id="rId82"/>
    <p:sldId id="336" r:id="rId83"/>
    <p:sldId id="338" r:id="rId84"/>
    <p:sldId id="339" r:id="rId85"/>
    <p:sldId id="340" r:id="rId86"/>
    <p:sldId id="341" r:id="rId87"/>
    <p:sldId id="342" r:id="rId88"/>
    <p:sldId id="343" r:id="rId89"/>
    <p:sldId id="344" r:id="rId90"/>
    <p:sldId id="345" r:id="rId91"/>
    <p:sldId id="346" r:id="rId92"/>
    <p:sldId id="445" r:id="rId93"/>
    <p:sldId id="446" r:id="rId94"/>
    <p:sldId id="447" r:id="rId95"/>
    <p:sldId id="448" r:id="rId96"/>
    <p:sldId id="449" r:id="rId97"/>
    <p:sldId id="450" r:id="rId98"/>
    <p:sldId id="451" r:id="rId99"/>
    <p:sldId id="452" r:id="rId100"/>
    <p:sldId id="454" r:id="rId101"/>
    <p:sldId id="453" r:id="rId102"/>
    <p:sldId id="455" r:id="rId103"/>
    <p:sldId id="349" r:id="rId104"/>
    <p:sldId id="350" r:id="rId105"/>
    <p:sldId id="351" r:id="rId106"/>
    <p:sldId id="352" r:id="rId107"/>
    <p:sldId id="353"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75" r:id="rId122"/>
    <p:sldId id="377" r:id="rId123"/>
    <p:sldId id="368" r:id="rId124"/>
    <p:sldId id="369" r:id="rId125"/>
    <p:sldId id="370" r:id="rId126"/>
    <p:sldId id="406" r:id="rId127"/>
    <p:sldId id="371" r:id="rId128"/>
    <p:sldId id="372" r:id="rId129"/>
    <p:sldId id="416" r:id="rId130"/>
    <p:sldId id="373" r:id="rId131"/>
    <p:sldId id="374" r:id="rId132"/>
    <p:sldId id="407" r:id="rId133"/>
    <p:sldId id="410" r:id="rId134"/>
    <p:sldId id="411" r:id="rId135"/>
    <p:sldId id="412" r:id="rId136"/>
    <p:sldId id="414" r:id="rId137"/>
    <p:sldId id="415" r:id="rId138"/>
    <p:sldId id="417" r:id="rId139"/>
    <p:sldId id="418" r:id="rId140"/>
    <p:sldId id="419" r:id="rId141"/>
    <p:sldId id="420" r:id="rId142"/>
    <p:sldId id="421" r:id="rId143"/>
    <p:sldId id="422" r:id="rId144"/>
    <p:sldId id="423" r:id="rId145"/>
    <p:sldId id="424" r:id="rId146"/>
    <p:sldId id="426" r:id="rId147"/>
    <p:sldId id="427" r:id="rId148"/>
    <p:sldId id="428" r:id="rId149"/>
    <p:sldId id="429" r:id="rId150"/>
    <p:sldId id="430" r:id="rId151"/>
    <p:sldId id="431" r:id="rId152"/>
    <p:sldId id="432" r:id="rId153"/>
    <p:sldId id="433" r:id="rId154"/>
    <p:sldId id="434" r:id="rId155"/>
    <p:sldId id="435" r:id="rId156"/>
    <p:sldId id="265" r:id="rId1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A1B61C-C9A0-A922-03B5-0733BE951467}" name="khalifa abdalbagi" initials="ka" userId="0ea20e966a6174b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C7FCD8-6842-41C4-A706-F5C76E6C519D}" v="266" dt="2026-04-15T15:59:54.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040" autoAdjust="0"/>
  </p:normalViewPr>
  <p:slideViewPr>
    <p:cSldViewPr snapToGrid="0">
      <p:cViewPr varScale="1">
        <p:scale>
          <a:sx n="46" d="100"/>
          <a:sy n="46" d="100"/>
        </p:scale>
        <p:origin x="144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comments/modernComment_10B_3418F3E7.xml><?xml version="1.0" encoding="utf-8"?>
<p188:cmLst xmlns:a="http://schemas.openxmlformats.org/drawingml/2006/main" xmlns:r="http://schemas.openxmlformats.org/officeDocument/2006/relationships" xmlns:p188="http://schemas.microsoft.com/office/powerpoint/2018/8/main">
  <p188:cm id="{1D797929-23E6-4949-B96D-393B7E853493}" authorId="{4FA1B61C-C9A0-A922-03B5-0733BE951467}" created="2026-04-11T09:33:30.106">
    <ac:deMkLst xmlns:ac="http://schemas.microsoft.com/office/drawing/2013/main/command">
      <pc:docMk xmlns:pc="http://schemas.microsoft.com/office/powerpoint/2013/main/command"/>
      <pc:sldMk xmlns:pc="http://schemas.microsoft.com/office/powerpoint/2013/main/command" cId="874050535" sldId="267"/>
      <ac:spMk id="3" creationId="{C3C57F0B-4CF9-61D4-B518-E32B0D516A66}"/>
    </ac:deMkLst>
    <p188:replyLst/>
    <p188:txBody>
      <a:bodyPr/>
      <a:lstStyle/>
      <a:p>
        <a:r>
          <a:rPr lang="en-GB"/>
          <a:t>Exam questions</a:t>
        </a:r>
      </a:p>
    </p188:txBody>
  </p188:cm>
</p188:cmLst>
</file>

<file path=ppt/comments/modernComment_115_278FA101.xml><?xml version="1.0" encoding="utf-8"?>
<p188:cmLst xmlns:a="http://schemas.openxmlformats.org/drawingml/2006/main" xmlns:r="http://schemas.openxmlformats.org/officeDocument/2006/relationships" xmlns:p188="http://schemas.microsoft.com/office/powerpoint/2018/8/main">
  <p188:cm id="{C16A855F-2216-4F1F-B1CA-1B2CF037F888}" authorId="{4FA1B61C-C9A0-A922-03B5-0733BE951467}" created="2026-04-12T07:56:53.592">
    <ac:deMkLst xmlns:ac="http://schemas.microsoft.com/office/drawing/2013/main/command">
      <pc:docMk xmlns:pc="http://schemas.microsoft.com/office/powerpoint/2013/main/command"/>
      <pc:sldMk xmlns:pc="http://schemas.microsoft.com/office/powerpoint/2013/main/command" cId="663724289" sldId="277"/>
      <ac:spMk id="3" creationId="{B5D1F50D-027A-9759-D955-3B24CF889EE5}"/>
    </ac:deMkLst>
    <p188:pos x="11490325" y="4679811"/>
    <p188:txBody>
      <a:bodyPr/>
      <a:lstStyle/>
      <a:p>
        <a:r>
          <a:rPr lang="en-GB"/>
          <a:t>Exam question</a:t>
        </a:r>
      </a:p>
    </p188:txBody>
  </p188:cm>
</p188:cmLst>
</file>

<file path=ppt/comments/modernComment_17B_F7B5C308.xml><?xml version="1.0" encoding="utf-8"?>
<p188:cmLst xmlns:a="http://schemas.openxmlformats.org/drawingml/2006/main" xmlns:r="http://schemas.openxmlformats.org/officeDocument/2006/relationships" xmlns:p188="http://schemas.microsoft.com/office/powerpoint/2018/8/main">
  <p188:cm id="{DF716E74-C049-4F5B-9554-C7DE00885CBA}" authorId="{4FA1B61C-C9A0-A922-03B5-0733BE951467}" created="2026-04-11T09:13:25.407">
    <ac:deMkLst xmlns:ac="http://schemas.microsoft.com/office/drawing/2013/main/command">
      <pc:docMk xmlns:pc="http://schemas.microsoft.com/office/powerpoint/2013/main/command"/>
      <pc:sldMk xmlns:pc="http://schemas.microsoft.com/office/powerpoint/2013/main/command" cId="4155884296" sldId="379"/>
      <ac:picMk id="6" creationId="{3CD820CE-1F2B-8D52-29DE-C4CB5010A7DC}"/>
    </ac:deMkLst>
    <p188:txBody>
      <a:bodyPr/>
      <a:lstStyle/>
      <a:p>
        <a:r>
          <a:rPr lang="en-GB"/>
          <a:t>Exam q</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92457-426C-4759-A081-8EE04F252671}" type="datetimeFigureOut">
              <a:rPr lang="en-GB" smtClean="0"/>
              <a:t>16/04/2026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DADE0-A2F9-4974-B557-C9996A7A96A1}" type="slidenum">
              <a:rPr lang="en-GB" smtClean="0"/>
              <a:t>‹#›</a:t>
            </a:fld>
            <a:endParaRPr lang="en-GB"/>
          </a:p>
        </p:txBody>
      </p:sp>
    </p:spTree>
    <p:extLst>
      <p:ext uri="{BB962C8B-B14F-4D97-AF65-F5344CB8AC3E}">
        <p14:creationId xmlns:p14="http://schemas.microsoft.com/office/powerpoint/2010/main" val="3140607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FDADE0-A2F9-4974-B557-C9996A7A96A1}" type="slidenum">
              <a:rPr lang="en-GB" smtClean="0"/>
              <a:t>48</a:t>
            </a:fld>
            <a:endParaRPr lang="en-GB"/>
          </a:p>
        </p:txBody>
      </p:sp>
    </p:spTree>
    <p:extLst>
      <p:ext uri="{BB962C8B-B14F-4D97-AF65-F5344CB8AC3E}">
        <p14:creationId xmlns:p14="http://schemas.microsoft.com/office/powerpoint/2010/main" val="202738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FDADE0-A2F9-4974-B557-C9996A7A96A1}" type="slidenum">
              <a:rPr lang="en-GB" smtClean="0"/>
              <a:t>54</a:t>
            </a:fld>
            <a:endParaRPr lang="en-GB"/>
          </a:p>
        </p:txBody>
      </p:sp>
    </p:spTree>
    <p:extLst>
      <p:ext uri="{BB962C8B-B14F-4D97-AF65-F5344CB8AC3E}">
        <p14:creationId xmlns:p14="http://schemas.microsoft.com/office/powerpoint/2010/main" val="20866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FDADE0-A2F9-4974-B557-C9996A7A96A1}" type="slidenum">
              <a:rPr lang="en-GB" smtClean="0"/>
              <a:t>98</a:t>
            </a:fld>
            <a:endParaRPr lang="en-GB"/>
          </a:p>
        </p:txBody>
      </p:sp>
    </p:spTree>
    <p:extLst>
      <p:ext uri="{BB962C8B-B14F-4D97-AF65-F5344CB8AC3E}">
        <p14:creationId xmlns:p14="http://schemas.microsoft.com/office/powerpoint/2010/main" val="1631732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GB"/>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GB"/>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GB"/>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GB"/>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GB"/>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4/16/2026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GB"/>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4/16/2026</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0B_3418F3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115_278FA10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microsoft.com/office/2018/10/relationships/comments" Target="../comments/modernComment_17B_F7B5C30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sv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1992-96CB-F343-D872-38521D4AAFE3}"/>
              </a:ext>
            </a:extLst>
          </p:cNvPr>
          <p:cNvSpPr>
            <a:spLocks noGrp="1"/>
          </p:cNvSpPr>
          <p:nvPr>
            <p:ph type="ctrTitle"/>
          </p:nvPr>
        </p:nvSpPr>
        <p:spPr>
          <a:xfrm>
            <a:off x="1751012" y="110837"/>
            <a:ext cx="8689976" cy="761999"/>
          </a:xfrm>
        </p:spPr>
        <p:txBody>
          <a:bodyPr/>
          <a:lstStyle/>
          <a:p>
            <a:r>
              <a:rPr lang="en-GB" u="sng" dirty="0"/>
              <a:t>IN THE NAME OF ALLAH</a:t>
            </a:r>
          </a:p>
        </p:txBody>
      </p:sp>
      <p:sp>
        <p:nvSpPr>
          <p:cNvPr id="3" name="Subtitle 2">
            <a:extLst>
              <a:ext uri="{FF2B5EF4-FFF2-40B4-BE49-F238E27FC236}">
                <a16:creationId xmlns:a16="http://schemas.microsoft.com/office/drawing/2014/main" id="{0A2EA3F3-E99A-117D-A87B-7F281B51572A}"/>
              </a:ext>
            </a:extLst>
          </p:cNvPr>
          <p:cNvSpPr>
            <a:spLocks noGrp="1"/>
          </p:cNvSpPr>
          <p:nvPr>
            <p:ph type="subTitle" idx="1"/>
          </p:nvPr>
        </p:nvSpPr>
        <p:spPr>
          <a:xfrm>
            <a:off x="1751012" y="1205345"/>
            <a:ext cx="8689976" cy="5322455"/>
          </a:xfrm>
        </p:spPr>
        <p:txBody>
          <a:bodyPr>
            <a:normAutofit fontScale="32500" lnSpcReduction="20000"/>
          </a:bodyPr>
          <a:lstStyle/>
          <a:p>
            <a:r>
              <a:rPr lang="en-GB" sz="16600" dirty="0"/>
              <a:t>MRCPI PART 2 WRITTEN EXAM</a:t>
            </a:r>
            <a:r>
              <a:rPr lang="en-GB" sz="14800" dirty="0"/>
              <a:t> </a:t>
            </a:r>
          </a:p>
          <a:p>
            <a:pPr algn="l"/>
            <a:r>
              <a:rPr lang="en-GB" sz="13500" dirty="0"/>
              <a:t>SEPTEMBER EXAM</a:t>
            </a:r>
          </a:p>
          <a:p>
            <a:pPr algn="l"/>
            <a:r>
              <a:rPr lang="en-GB" sz="13500" dirty="0"/>
              <a:t>By dr Eiman </a:t>
            </a:r>
            <a:r>
              <a:rPr lang="en-GB" sz="13500" dirty="0" err="1"/>
              <a:t>elnasri</a:t>
            </a:r>
            <a:endParaRPr lang="en-GB" sz="13500" dirty="0"/>
          </a:p>
          <a:p>
            <a:pPr algn="l"/>
            <a:r>
              <a:rPr lang="en-GB" sz="13500" b="1"/>
              <a:t>MBBS</a:t>
            </a:r>
            <a:endParaRPr lang="en-GB" sz="13500" b="1" dirty="0"/>
          </a:p>
          <a:p>
            <a:pPr algn="l"/>
            <a:r>
              <a:rPr lang="en-GB" sz="13500" b="1" dirty="0"/>
              <a:t>Master OF clinical education</a:t>
            </a:r>
          </a:p>
          <a:p>
            <a:endParaRPr lang="en-GB" sz="4400" dirty="0"/>
          </a:p>
          <a:p>
            <a:r>
              <a:rPr lang="en-GB" sz="4400" dirty="0"/>
              <a:t>b</a:t>
            </a:r>
          </a:p>
        </p:txBody>
      </p:sp>
    </p:spTree>
    <p:extLst>
      <p:ext uri="{BB962C8B-B14F-4D97-AF65-F5344CB8AC3E}">
        <p14:creationId xmlns:p14="http://schemas.microsoft.com/office/powerpoint/2010/main" val="1593869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2B12-F14B-BB7D-76E1-D4EC2AC5F1D0}"/>
              </a:ext>
            </a:extLst>
          </p:cNvPr>
          <p:cNvSpPr>
            <a:spLocks noGrp="1"/>
          </p:cNvSpPr>
          <p:nvPr>
            <p:ph type="title"/>
          </p:nvPr>
        </p:nvSpPr>
        <p:spPr/>
        <p:txBody>
          <a:bodyPr/>
          <a:lstStyle/>
          <a:p>
            <a:r>
              <a:rPr lang="en-GB" dirty="0"/>
              <a:t>CONTINUE OF RECOMMENDATION :</a:t>
            </a:r>
            <a:br>
              <a:rPr lang="en-GB" dirty="0"/>
            </a:br>
            <a:endParaRPr lang="en-GB" dirty="0"/>
          </a:p>
        </p:txBody>
      </p:sp>
      <p:sp>
        <p:nvSpPr>
          <p:cNvPr id="3" name="Content Placeholder 2">
            <a:extLst>
              <a:ext uri="{FF2B5EF4-FFF2-40B4-BE49-F238E27FC236}">
                <a16:creationId xmlns:a16="http://schemas.microsoft.com/office/drawing/2014/main" id="{58244C20-4917-2456-08E5-8C2A1C07D670}"/>
              </a:ext>
            </a:extLst>
          </p:cNvPr>
          <p:cNvSpPr>
            <a:spLocks noGrp="1"/>
          </p:cNvSpPr>
          <p:nvPr>
            <p:ph sz="quarter" idx="13"/>
          </p:nvPr>
        </p:nvSpPr>
        <p:spPr>
          <a:xfrm>
            <a:off x="0" y="1490598"/>
            <a:ext cx="11277600" cy="5160724"/>
          </a:xfrm>
        </p:spPr>
        <p:txBody>
          <a:bodyPr>
            <a:normAutofit/>
          </a:bodyPr>
          <a:lstStyle/>
          <a:p>
            <a:r>
              <a:rPr lang="en-GB" sz="2800" dirty="0"/>
              <a:t>5 / THERE IS </a:t>
            </a:r>
            <a:r>
              <a:rPr lang="en-GB" sz="2800" dirty="0">
                <a:highlight>
                  <a:srgbClr val="FFFF00"/>
                </a:highlight>
              </a:rPr>
              <a:t>NO INDICATION FOR ROUTINE US IN WOMEN </a:t>
            </a:r>
            <a:r>
              <a:rPr lang="en-GB" sz="2800" dirty="0"/>
              <a:t>UNDERGOING  MTOP IN SECONDARY CARE </a:t>
            </a:r>
            <a:r>
              <a:rPr lang="en-GB" sz="2800" dirty="0">
                <a:highlight>
                  <a:srgbClr val="FFFF00"/>
                </a:highlight>
              </a:rPr>
              <a:t>PRIOR TO DISCHARGE IF </a:t>
            </a:r>
            <a:r>
              <a:rPr lang="en-GB" sz="2800" dirty="0"/>
              <a:t>APPROPRIATE PREGNANCY TISSUE CORRESPONDING TO US FINDING HAS BEEN VISUALISED FOLLOWING EXPULSION.</a:t>
            </a:r>
          </a:p>
          <a:p>
            <a:r>
              <a:rPr lang="en-GB" sz="2800" dirty="0"/>
              <a:t>6/ If there is </a:t>
            </a:r>
            <a:r>
              <a:rPr lang="en-GB" sz="2800" dirty="0">
                <a:highlight>
                  <a:srgbClr val="FFFF00"/>
                </a:highlight>
              </a:rPr>
              <a:t>uncertainty regarding </a:t>
            </a:r>
            <a:r>
              <a:rPr lang="en-GB" sz="2800" dirty="0"/>
              <a:t>completion of the early medical termination procedure in secondary care and an ultrasound is performed, the purpose of </a:t>
            </a:r>
            <a:r>
              <a:rPr lang="en-GB" sz="2800" dirty="0">
                <a:highlight>
                  <a:srgbClr val="FFFF00"/>
                </a:highlight>
              </a:rPr>
              <a:t>the ultrasound is to </a:t>
            </a:r>
            <a:r>
              <a:rPr lang="en-GB" sz="2800" dirty="0"/>
              <a:t>confirm that a gestational sac and its contents are no longer present. Best Practice</a:t>
            </a:r>
          </a:p>
        </p:txBody>
      </p:sp>
    </p:spTree>
    <p:extLst>
      <p:ext uri="{BB962C8B-B14F-4D97-AF65-F5344CB8AC3E}">
        <p14:creationId xmlns:p14="http://schemas.microsoft.com/office/powerpoint/2010/main" val="15841288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55B77-06C7-A20F-B2A8-53F0F51BF0C0}"/>
              </a:ext>
            </a:extLst>
          </p:cNvPr>
          <p:cNvSpPr>
            <a:spLocks noGrp="1"/>
          </p:cNvSpPr>
          <p:nvPr>
            <p:ph type="title"/>
          </p:nvPr>
        </p:nvSpPr>
        <p:spPr/>
        <p:txBody>
          <a:bodyPr/>
          <a:lstStyle/>
          <a:p>
            <a:r>
              <a:rPr lang="en-GB" dirty="0" err="1"/>
              <a:t>continueuo</a:t>
            </a:r>
            <a:endParaRPr lang="en-GB" dirty="0"/>
          </a:p>
        </p:txBody>
      </p:sp>
      <p:sp>
        <p:nvSpPr>
          <p:cNvPr id="3" name="Content Placeholder 2">
            <a:extLst>
              <a:ext uri="{FF2B5EF4-FFF2-40B4-BE49-F238E27FC236}">
                <a16:creationId xmlns:a16="http://schemas.microsoft.com/office/drawing/2014/main" id="{E3049FCA-9D24-296F-B78E-26B4CE28B59A}"/>
              </a:ext>
            </a:extLst>
          </p:cNvPr>
          <p:cNvSpPr>
            <a:spLocks noGrp="1"/>
          </p:cNvSpPr>
          <p:nvPr>
            <p:ph sz="quarter" idx="13"/>
          </p:nvPr>
        </p:nvSpPr>
        <p:spPr/>
        <p:txBody>
          <a:bodyPr/>
          <a:lstStyle/>
          <a:p>
            <a:r>
              <a:rPr lang="en-GB" sz="3200" dirty="0"/>
              <a:t> Folate deficiency, leading to iron deficiency </a:t>
            </a:r>
          </a:p>
          <a:p>
            <a:r>
              <a:rPr lang="en-GB" sz="3200" dirty="0"/>
              <a:t> Thyroid dysfunction – e.g. “pseudo-thyrotoxicosis” – suppressed TSH with high free thyroxine resulting from thyroid stimulation by HCG</a:t>
            </a:r>
          </a:p>
          <a:p>
            <a:endParaRPr lang="en-GB" dirty="0"/>
          </a:p>
        </p:txBody>
      </p:sp>
    </p:spTree>
    <p:extLst>
      <p:ext uri="{BB962C8B-B14F-4D97-AF65-F5344CB8AC3E}">
        <p14:creationId xmlns:p14="http://schemas.microsoft.com/office/powerpoint/2010/main" val="4343886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6C59E-07C0-0775-9777-E6F156D3E8A9}"/>
              </a:ext>
            </a:extLst>
          </p:cNvPr>
          <p:cNvSpPr>
            <a:spLocks noGrp="1"/>
          </p:cNvSpPr>
          <p:nvPr>
            <p:ph type="title"/>
          </p:nvPr>
        </p:nvSpPr>
        <p:spPr>
          <a:xfrm>
            <a:off x="0" y="0"/>
            <a:ext cx="12191999" cy="720436"/>
          </a:xfrm>
        </p:spPr>
        <p:txBody>
          <a:bodyPr/>
          <a:lstStyle/>
          <a:p>
            <a:r>
              <a:rPr lang="en-GB" dirty="0" err="1"/>
              <a:t>contineuo</a:t>
            </a:r>
            <a:endParaRPr lang="en-GB" dirty="0"/>
          </a:p>
        </p:txBody>
      </p:sp>
      <p:sp>
        <p:nvSpPr>
          <p:cNvPr id="3" name="Content Placeholder 2">
            <a:extLst>
              <a:ext uri="{FF2B5EF4-FFF2-40B4-BE49-F238E27FC236}">
                <a16:creationId xmlns:a16="http://schemas.microsoft.com/office/drawing/2014/main" id="{EE4E687D-650A-6CC9-1DC7-6A3321FE4362}"/>
              </a:ext>
            </a:extLst>
          </p:cNvPr>
          <p:cNvSpPr>
            <a:spLocks noGrp="1"/>
          </p:cNvSpPr>
          <p:nvPr>
            <p:ph sz="quarter" idx="13"/>
          </p:nvPr>
        </p:nvSpPr>
        <p:spPr>
          <a:xfrm>
            <a:off x="-1" y="720436"/>
            <a:ext cx="12191999" cy="6137564"/>
          </a:xfrm>
        </p:spPr>
        <p:txBody>
          <a:bodyPr>
            <a:normAutofit/>
          </a:bodyPr>
          <a:lstStyle/>
          <a:p>
            <a:r>
              <a:rPr lang="en-GB" sz="3200" dirty="0"/>
              <a:t> Renal dysfunction – (reversible) elevated urea and creatinine </a:t>
            </a:r>
          </a:p>
          <a:p>
            <a:r>
              <a:rPr lang="en-GB" sz="3200" dirty="0"/>
              <a:t> Hepatic dysfunction accompanying hyperemesis – elevated ALT, AST, low albumin, elevated bilirubin, due to malnutrition and catabolic changes</a:t>
            </a:r>
          </a:p>
          <a:p>
            <a:r>
              <a:rPr lang="en-GB" sz="3200" dirty="0"/>
              <a:t>  Ulcerative oesophagitis </a:t>
            </a:r>
          </a:p>
          <a:p>
            <a:r>
              <a:rPr lang="en-GB" sz="3200" dirty="0"/>
              <a:t> Psychological morbidity e.g. post-traumatic stress disorder </a:t>
            </a:r>
          </a:p>
          <a:p>
            <a:r>
              <a:rPr lang="en-GB" sz="3200" dirty="0"/>
              <a:t> Mallory –Weiss tears</a:t>
            </a:r>
          </a:p>
        </p:txBody>
      </p:sp>
    </p:spTree>
    <p:extLst>
      <p:ext uri="{BB962C8B-B14F-4D97-AF65-F5344CB8AC3E}">
        <p14:creationId xmlns:p14="http://schemas.microsoft.com/office/powerpoint/2010/main" val="2714582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8ECC-9EE6-D696-7559-2F49BC8936A9}"/>
              </a:ext>
            </a:extLst>
          </p:cNvPr>
          <p:cNvSpPr>
            <a:spLocks noGrp="1"/>
          </p:cNvSpPr>
          <p:nvPr>
            <p:ph type="title"/>
          </p:nvPr>
        </p:nvSpPr>
        <p:spPr>
          <a:xfrm>
            <a:off x="0" y="1"/>
            <a:ext cx="12191999" cy="692726"/>
          </a:xfrm>
        </p:spPr>
        <p:txBody>
          <a:bodyPr/>
          <a:lstStyle/>
          <a:p>
            <a:r>
              <a:rPr lang="en-GB" dirty="0" err="1"/>
              <a:t>Fetal</a:t>
            </a:r>
            <a:r>
              <a:rPr lang="en-GB" dirty="0"/>
              <a:t> Complications </a:t>
            </a:r>
          </a:p>
        </p:txBody>
      </p:sp>
      <p:sp>
        <p:nvSpPr>
          <p:cNvPr id="3" name="Content Placeholder 2">
            <a:extLst>
              <a:ext uri="{FF2B5EF4-FFF2-40B4-BE49-F238E27FC236}">
                <a16:creationId xmlns:a16="http://schemas.microsoft.com/office/drawing/2014/main" id="{7E76A687-7461-0C34-B2F5-DBCD43A84373}"/>
              </a:ext>
            </a:extLst>
          </p:cNvPr>
          <p:cNvSpPr>
            <a:spLocks noGrp="1"/>
          </p:cNvSpPr>
          <p:nvPr>
            <p:ph sz="quarter" idx="13"/>
          </p:nvPr>
        </p:nvSpPr>
        <p:spPr>
          <a:xfrm>
            <a:off x="-1" y="692727"/>
            <a:ext cx="12191999" cy="6165271"/>
          </a:xfrm>
        </p:spPr>
        <p:txBody>
          <a:bodyPr>
            <a:noAutofit/>
          </a:bodyPr>
          <a:lstStyle/>
          <a:p>
            <a:r>
              <a:rPr lang="en-GB" sz="3200" dirty="0" err="1"/>
              <a:t>Fetal</a:t>
            </a:r>
            <a:r>
              <a:rPr lang="en-GB" sz="3200" dirty="0"/>
              <a:t> loss as a result of maternal Wernicke’s encephalopathy (</a:t>
            </a:r>
            <a:r>
              <a:rPr lang="en-GB" sz="3200" dirty="0" err="1"/>
              <a:t>Selitsky</a:t>
            </a:r>
            <a:r>
              <a:rPr lang="en-GB" sz="3200" dirty="0"/>
              <a:t> 2006) 6 CLINICAL PRACTICE GUIDELINE NVP </a:t>
            </a:r>
          </a:p>
          <a:p>
            <a:r>
              <a:rPr lang="en-GB" sz="3200" dirty="0"/>
              <a:t> Intrauterine growth restriction (IUGR) or small for gestational age infants associated with prolonged hyperemesis /multiple admissions and loss of &gt;5% body weight </a:t>
            </a:r>
          </a:p>
          <a:p>
            <a:r>
              <a:rPr lang="en-GB" sz="3200" dirty="0"/>
              <a:t> Undernutrition in early pregnancy during </a:t>
            </a:r>
            <a:r>
              <a:rPr lang="en-GB" sz="3200" dirty="0" err="1"/>
              <a:t>fetal</a:t>
            </a:r>
            <a:r>
              <a:rPr lang="en-GB" sz="3200" dirty="0"/>
              <a:t> programming increases risk of chronic illness in adult life of the offspring</a:t>
            </a:r>
          </a:p>
        </p:txBody>
      </p:sp>
    </p:spTree>
    <p:extLst>
      <p:ext uri="{BB962C8B-B14F-4D97-AF65-F5344CB8AC3E}">
        <p14:creationId xmlns:p14="http://schemas.microsoft.com/office/powerpoint/2010/main" val="25414893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CF7A-FE9A-F2EB-EC3F-15BB2DEE6D2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CB62D8B-68F8-3A58-3102-6D8DD021D9F7}"/>
              </a:ext>
            </a:extLst>
          </p:cNvPr>
          <p:cNvSpPr>
            <a:spLocks noGrp="1"/>
          </p:cNvSpPr>
          <p:nvPr>
            <p:ph sz="quarter" idx="13"/>
          </p:nvPr>
        </p:nvSpPr>
        <p:spPr/>
        <p:txBody>
          <a:bodyPr/>
          <a:lstStyle/>
          <a:p>
            <a:endParaRPr lang="en-GB"/>
          </a:p>
        </p:txBody>
      </p:sp>
      <p:pic>
        <p:nvPicPr>
          <p:cNvPr id="5" name="Picture 4">
            <a:extLst>
              <a:ext uri="{FF2B5EF4-FFF2-40B4-BE49-F238E27FC236}">
                <a16:creationId xmlns:a16="http://schemas.microsoft.com/office/drawing/2014/main" id="{BB3773B9-4C09-2E47-3CD8-9C23B1C04ACB}"/>
              </a:ext>
            </a:extLst>
          </p:cNvPr>
          <p:cNvPicPr>
            <a:picLocks noChangeAspect="1"/>
          </p:cNvPicPr>
          <p:nvPr/>
        </p:nvPicPr>
        <p:blipFill>
          <a:blip r:embed="rId2"/>
          <a:stretch>
            <a:fillRect/>
          </a:stretch>
        </p:blipFill>
        <p:spPr>
          <a:xfrm>
            <a:off x="-132522" y="0"/>
            <a:ext cx="12324521" cy="6858000"/>
          </a:xfrm>
          <a:prstGeom prst="rect">
            <a:avLst/>
          </a:prstGeom>
        </p:spPr>
      </p:pic>
    </p:spTree>
    <p:extLst>
      <p:ext uri="{BB962C8B-B14F-4D97-AF65-F5344CB8AC3E}">
        <p14:creationId xmlns:p14="http://schemas.microsoft.com/office/powerpoint/2010/main" val="2302085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862DC-5D88-634E-1404-2A9AA5A6DAE6}"/>
              </a:ext>
            </a:extLst>
          </p:cNvPr>
          <p:cNvSpPr>
            <a:spLocks noGrp="1"/>
          </p:cNvSpPr>
          <p:nvPr>
            <p:ph type="title"/>
          </p:nvPr>
        </p:nvSpPr>
        <p:spPr>
          <a:xfrm>
            <a:off x="1" y="1"/>
            <a:ext cx="12192000" cy="715616"/>
          </a:xfrm>
          <a:pattFill prst="pct90">
            <a:fgClr>
              <a:schemeClr val="accent1">
                <a:lumMod val="40000"/>
                <a:lumOff val="60000"/>
              </a:schemeClr>
            </a:fgClr>
            <a:bgClr>
              <a:schemeClr val="bg1"/>
            </a:bgClr>
          </a:pattFill>
        </p:spPr>
        <p:txBody>
          <a:bodyPr/>
          <a:lstStyle/>
          <a:p>
            <a:r>
              <a:rPr lang="en-GB" dirty="0"/>
              <a:t>BACKGROUND</a:t>
            </a:r>
          </a:p>
        </p:txBody>
      </p:sp>
      <p:sp>
        <p:nvSpPr>
          <p:cNvPr id="3" name="Content Placeholder 2">
            <a:extLst>
              <a:ext uri="{FF2B5EF4-FFF2-40B4-BE49-F238E27FC236}">
                <a16:creationId xmlns:a16="http://schemas.microsoft.com/office/drawing/2014/main" id="{4006CB40-9CCA-35C7-D2DF-CA693CCF4B3C}"/>
              </a:ext>
            </a:extLst>
          </p:cNvPr>
          <p:cNvSpPr>
            <a:spLocks noGrp="1"/>
          </p:cNvSpPr>
          <p:nvPr>
            <p:ph sz="quarter" idx="13"/>
          </p:nvPr>
        </p:nvSpPr>
        <p:spPr>
          <a:xfrm>
            <a:off x="0" y="715617"/>
            <a:ext cx="12192000" cy="6142383"/>
          </a:xfrm>
          <a:pattFill prst="pct50">
            <a:fgClr>
              <a:schemeClr val="accent1">
                <a:lumMod val="40000"/>
                <a:lumOff val="60000"/>
              </a:schemeClr>
            </a:fgClr>
            <a:bgClr>
              <a:schemeClr val="bg1"/>
            </a:bgClr>
          </a:pattFill>
        </p:spPr>
        <p:txBody>
          <a:bodyPr>
            <a:normAutofit/>
          </a:bodyPr>
          <a:lstStyle/>
          <a:p>
            <a:pPr marL="0" indent="0">
              <a:buNone/>
            </a:pPr>
            <a:r>
              <a:rPr lang="en-GB" sz="2800" dirty="0"/>
              <a:t>**Around 2-3% of pregnancies are complicated by congenital anomalies, of which around 15% are life-limiting.</a:t>
            </a:r>
          </a:p>
          <a:p>
            <a:pPr marL="0" indent="0">
              <a:buNone/>
            </a:pPr>
            <a:r>
              <a:rPr lang="en-GB" sz="2800" dirty="0"/>
              <a:t>**Advances in antenatal diagnosis of </a:t>
            </a:r>
            <a:r>
              <a:rPr lang="en-GB" sz="2800" dirty="0" err="1"/>
              <a:t>fetal</a:t>
            </a:r>
            <a:r>
              <a:rPr lang="en-GB" sz="2800" dirty="0"/>
              <a:t> anomalies, obstetric and neonatal care have increased the need for decision-making about end-of-life care for the </a:t>
            </a:r>
            <a:r>
              <a:rPr lang="en-GB" sz="2800" dirty="0" err="1"/>
              <a:t>fetus</a:t>
            </a:r>
            <a:r>
              <a:rPr lang="en-GB" sz="2800" dirty="0"/>
              <a:t> and neonate. These decisions also include the option of termination of pregnancy. This presents both Parents and Clinicians with new and difficult challenges.</a:t>
            </a:r>
          </a:p>
          <a:p>
            <a:pPr marL="0" indent="0">
              <a:buNone/>
            </a:pPr>
            <a:r>
              <a:rPr lang="en-GB" sz="2800" dirty="0"/>
              <a:t>**A perinatal palliative care approach is appropriate for Parents who continue their pregnancy after antenatal diagnosis of fatal </a:t>
            </a:r>
            <a:r>
              <a:rPr lang="en-GB" sz="2800" dirty="0" err="1"/>
              <a:t>fetal</a:t>
            </a:r>
            <a:r>
              <a:rPr lang="en-GB" sz="2800" dirty="0"/>
              <a:t> anomalies (FFA) / life- limiting conditions (LLC) as well as for those who opt for termination of pregnancy.</a:t>
            </a:r>
          </a:p>
          <a:p>
            <a:endParaRPr lang="en-GB" sz="2800" dirty="0"/>
          </a:p>
          <a:p>
            <a:endParaRPr lang="en-GB" sz="2800" dirty="0"/>
          </a:p>
          <a:p>
            <a:endParaRPr lang="en-GB" sz="2800" dirty="0"/>
          </a:p>
        </p:txBody>
      </p:sp>
    </p:spTree>
    <p:extLst>
      <p:ext uri="{BB962C8B-B14F-4D97-AF65-F5344CB8AC3E}">
        <p14:creationId xmlns:p14="http://schemas.microsoft.com/office/powerpoint/2010/main" val="8042210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C09F-A2F8-164F-CE18-A25FE7164923}"/>
              </a:ext>
            </a:extLst>
          </p:cNvPr>
          <p:cNvSpPr>
            <a:spLocks noGrp="1"/>
          </p:cNvSpPr>
          <p:nvPr>
            <p:ph type="title"/>
          </p:nvPr>
        </p:nvSpPr>
        <p:spPr>
          <a:xfrm>
            <a:off x="0" y="1"/>
            <a:ext cx="12191999" cy="795129"/>
          </a:xfrm>
          <a:pattFill prst="pct90">
            <a:fgClr>
              <a:schemeClr val="accent1">
                <a:lumMod val="40000"/>
                <a:lumOff val="60000"/>
              </a:schemeClr>
            </a:fgClr>
            <a:bgClr>
              <a:schemeClr val="bg1"/>
            </a:bgClr>
          </a:pattFill>
        </p:spPr>
        <p:txBody>
          <a:bodyPr>
            <a:normAutofit/>
          </a:bodyPr>
          <a:lstStyle/>
          <a:p>
            <a:r>
              <a:rPr lang="en-GB" dirty="0"/>
              <a:t>aims</a:t>
            </a:r>
          </a:p>
        </p:txBody>
      </p:sp>
      <p:sp>
        <p:nvSpPr>
          <p:cNvPr id="3" name="Content Placeholder 2">
            <a:extLst>
              <a:ext uri="{FF2B5EF4-FFF2-40B4-BE49-F238E27FC236}">
                <a16:creationId xmlns:a16="http://schemas.microsoft.com/office/drawing/2014/main" id="{4B3F78FC-59D6-2418-5178-8904CF982D1A}"/>
              </a:ext>
            </a:extLst>
          </p:cNvPr>
          <p:cNvSpPr>
            <a:spLocks noGrp="1"/>
          </p:cNvSpPr>
          <p:nvPr>
            <p:ph sz="quarter" idx="13"/>
          </p:nvPr>
        </p:nvSpPr>
        <p:spPr>
          <a:xfrm>
            <a:off x="0" y="795131"/>
            <a:ext cx="12192000" cy="6062868"/>
          </a:xfrm>
          <a:pattFill prst="pct50">
            <a:fgClr>
              <a:schemeClr val="accent1">
                <a:lumMod val="40000"/>
                <a:lumOff val="60000"/>
              </a:schemeClr>
            </a:fgClr>
            <a:bgClr>
              <a:schemeClr val="bg1"/>
            </a:bgClr>
          </a:pattFill>
        </p:spPr>
        <p:txBody>
          <a:bodyPr>
            <a:normAutofit/>
          </a:bodyPr>
          <a:lstStyle/>
          <a:p>
            <a:r>
              <a:rPr lang="en-GB" sz="4400" dirty="0"/>
              <a:t>The purpose of developing a pathway of care is</a:t>
            </a:r>
            <a:r>
              <a:rPr lang="en-GB" sz="2800" dirty="0"/>
              <a:t>: </a:t>
            </a:r>
          </a:p>
          <a:p>
            <a:r>
              <a:rPr lang="en-GB" sz="2800" dirty="0"/>
              <a:t> To enable clinical staff to deliver consistent, high quality ongoing care for families electing to continue or terminate pregnancy with a </a:t>
            </a:r>
            <a:r>
              <a:rPr lang="en-GB" sz="2800" dirty="0" err="1"/>
              <a:t>fetus</a:t>
            </a:r>
            <a:r>
              <a:rPr lang="en-GB" sz="2800" dirty="0"/>
              <a:t> with a life-limiting condition/fatal </a:t>
            </a:r>
            <a:r>
              <a:rPr lang="en-GB" sz="2800" dirty="0" err="1"/>
              <a:t>fetal</a:t>
            </a:r>
            <a:r>
              <a:rPr lang="en-GB" sz="2800" dirty="0"/>
              <a:t> anomaly or potential life limiting condition </a:t>
            </a:r>
          </a:p>
          <a:p>
            <a:r>
              <a:rPr lang="en-GB" sz="2800" dirty="0"/>
              <a:t> To ensure uniform standards of care wherever families are cared for in Ireland.</a:t>
            </a:r>
          </a:p>
        </p:txBody>
      </p:sp>
    </p:spTree>
    <p:extLst>
      <p:ext uri="{BB962C8B-B14F-4D97-AF65-F5344CB8AC3E}">
        <p14:creationId xmlns:p14="http://schemas.microsoft.com/office/powerpoint/2010/main" val="23416272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91D1-9B09-B44B-F8A7-A5F311D355B8}"/>
              </a:ext>
            </a:extLst>
          </p:cNvPr>
          <p:cNvSpPr>
            <a:spLocks noGrp="1"/>
          </p:cNvSpPr>
          <p:nvPr>
            <p:ph type="title"/>
          </p:nvPr>
        </p:nvSpPr>
        <p:spPr>
          <a:xfrm>
            <a:off x="0" y="0"/>
            <a:ext cx="12191999" cy="821636"/>
          </a:xfrm>
          <a:pattFill prst="pct90">
            <a:fgClr>
              <a:schemeClr val="accent1">
                <a:lumMod val="40000"/>
                <a:lumOff val="60000"/>
              </a:schemeClr>
            </a:fgClr>
            <a:bgClr>
              <a:schemeClr val="bg1"/>
            </a:bgClr>
          </a:pattFill>
        </p:spPr>
        <p:txBody>
          <a:bodyPr/>
          <a:lstStyle/>
          <a:p>
            <a:r>
              <a:rPr lang="en-GB" dirty="0"/>
              <a:t>Continuation of aim</a:t>
            </a:r>
          </a:p>
        </p:txBody>
      </p:sp>
      <p:sp>
        <p:nvSpPr>
          <p:cNvPr id="3" name="Content Placeholder 2">
            <a:extLst>
              <a:ext uri="{FF2B5EF4-FFF2-40B4-BE49-F238E27FC236}">
                <a16:creationId xmlns:a16="http://schemas.microsoft.com/office/drawing/2014/main" id="{992358A5-F2E2-B36E-4582-E8866B5B8464}"/>
              </a:ext>
            </a:extLst>
          </p:cNvPr>
          <p:cNvSpPr>
            <a:spLocks noGrp="1"/>
          </p:cNvSpPr>
          <p:nvPr>
            <p:ph sz="quarter" idx="13"/>
          </p:nvPr>
        </p:nvSpPr>
        <p:spPr>
          <a:xfrm>
            <a:off x="0" y="821636"/>
            <a:ext cx="12192000" cy="6036364"/>
          </a:xfrm>
          <a:pattFill prst="pct50">
            <a:fgClr>
              <a:schemeClr val="accent1">
                <a:lumMod val="40000"/>
                <a:lumOff val="60000"/>
              </a:schemeClr>
            </a:fgClr>
            <a:bgClr>
              <a:schemeClr val="bg1"/>
            </a:bgClr>
          </a:pattFill>
        </p:spPr>
        <p:txBody>
          <a:bodyPr/>
          <a:lstStyle/>
          <a:p>
            <a:r>
              <a:rPr lang="en-GB" sz="2800" dirty="0"/>
              <a:t>This pathway deals with: </a:t>
            </a:r>
          </a:p>
          <a:p>
            <a:r>
              <a:rPr lang="en-GB" dirty="0"/>
              <a:t> </a:t>
            </a:r>
            <a:r>
              <a:rPr lang="en-GB" sz="3200" dirty="0"/>
              <a:t>Termination of pregnancy where there are prenatally diagnosed fatal </a:t>
            </a:r>
            <a:r>
              <a:rPr lang="en-GB" sz="3200" dirty="0" err="1"/>
              <a:t>fetal</a:t>
            </a:r>
            <a:r>
              <a:rPr lang="en-GB" sz="3200" dirty="0"/>
              <a:t> anomalies</a:t>
            </a:r>
          </a:p>
          <a:p>
            <a:r>
              <a:rPr lang="en-GB" sz="3200" dirty="0"/>
              <a:t>or life- limiting conditions in singleton or multiple pregnancies</a:t>
            </a:r>
            <a:r>
              <a:rPr lang="en-GB" dirty="0"/>
              <a:t>.</a:t>
            </a:r>
          </a:p>
          <a:p>
            <a:r>
              <a:rPr lang="en-GB" sz="2800" dirty="0"/>
              <a:t>This pathway does not refer to</a:t>
            </a:r>
            <a:r>
              <a:rPr lang="en-GB" dirty="0"/>
              <a:t>: </a:t>
            </a:r>
          </a:p>
          <a:p>
            <a:pPr marL="0" indent="0">
              <a:buNone/>
            </a:pPr>
            <a:r>
              <a:rPr lang="en-GB" sz="3200" dirty="0"/>
              <a:t> Unplanned imminent birth of a preterm pre-viable </a:t>
            </a:r>
            <a:r>
              <a:rPr lang="en-GB" sz="3200" dirty="0" err="1"/>
              <a:t>fetus</a:t>
            </a:r>
            <a:r>
              <a:rPr lang="en-GB" sz="3200" dirty="0"/>
              <a:t>.</a:t>
            </a:r>
          </a:p>
          <a:p>
            <a:pPr marL="0" indent="0">
              <a:buNone/>
            </a:pPr>
            <a:r>
              <a:rPr lang="en-GB" sz="3200" dirty="0"/>
              <a:t> Newborn with a postnatally diagnosed life-limiting condition</a:t>
            </a:r>
          </a:p>
        </p:txBody>
      </p:sp>
    </p:spTree>
    <p:extLst>
      <p:ext uri="{BB962C8B-B14F-4D97-AF65-F5344CB8AC3E}">
        <p14:creationId xmlns:p14="http://schemas.microsoft.com/office/powerpoint/2010/main" val="13280348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2EA46-A984-4101-6C31-E8F519FA0452}"/>
              </a:ext>
            </a:extLst>
          </p:cNvPr>
          <p:cNvSpPr>
            <a:spLocks noGrp="1"/>
          </p:cNvSpPr>
          <p:nvPr>
            <p:ph type="title"/>
          </p:nvPr>
        </p:nvSpPr>
        <p:spPr/>
        <p:txBody>
          <a:bodyPr/>
          <a:lstStyle/>
          <a:p>
            <a:r>
              <a:rPr lang="en-GB" dirty="0"/>
              <a:t>STATUTORY GROUNDS FOR TERMINATION OF PREGNANCY </a:t>
            </a:r>
          </a:p>
        </p:txBody>
      </p:sp>
      <p:pic>
        <p:nvPicPr>
          <p:cNvPr id="4" name="Content Placeholder 3">
            <a:extLst>
              <a:ext uri="{FF2B5EF4-FFF2-40B4-BE49-F238E27FC236}">
                <a16:creationId xmlns:a16="http://schemas.microsoft.com/office/drawing/2014/main" id="{B5CB1323-0769-C72A-2E2B-4A36E5C23CF8}"/>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7516E722-5833-6483-058D-2B8580927A76}"/>
              </a:ext>
            </a:extLst>
          </p:cNvPr>
          <p:cNvPicPr>
            <a:picLocks noChangeAspect="1"/>
          </p:cNvPicPr>
          <p:nvPr/>
        </p:nvPicPr>
        <p:blipFill>
          <a:blip r:embed="rId3"/>
          <a:stretch>
            <a:fillRect/>
          </a:stretch>
        </p:blipFill>
        <p:spPr>
          <a:xfrm>
            <a:off x="2743200" y="-914401"/>
            <a:ext cx="7620000" cy="8468140"/>
          </a:xfrm>
          <a:prstGeom prst="rect">
            <a:avLst/>
          </a:prstGeom>
        </p:spPr>
      </p:pic>
    </p:spTree>
    <p:extLst>
      <p:ext uri="{BB962C8B-B14F-4D97-AF65-F5344CB8AC3E}">
        <p14:creationId xmlns:p14="http://schemas.microsoft.com/office/powerpoint/2010/main" val="144063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DC895-701A-7418-08C4-A49C5994A25C}"/>
              </a:ext>
            </a:extLst>
          </p:cNvPr>
          <p:cNvSpPr>
            <a:spLocks noGrp="1"/>
          </p:cNvSpPr>
          <p:nvPr>
            <p:ph type="title"/>
          </p:nvPr>
        </p:nvSpPr>
        <p:spPr>
          <a:xfrm>
            <a:off x="0" y="0"/>
            <a:ext cx="12191999" cy="914400"/>
          </a:xfrm>
          <a:pattFill prst="pct75">
            <a:fgClr>
              <a:schemeClr val="accent1">
                <a:lumMod val="60000"/>
                <a:lumOff val="40000"/>
              </a:schemeClr>
            </a:fgClr>
            <a:bgClr>
              <a:schemeClr val="bg1"/>
            </a:bgClr>
          </a:pattFill>
        </p:spPr>
        <p:txBody>
          <a:bodyPr/>
          <a:lstStyle/>
          <a:p>
            <a:r>
              <a:rPr lang="en-GB" dirty="0"/>
              <a:t>Key recommendations</a:t>
            </a:r>
          </a:p>
        </p:txBody>
      </p:sp>
      <p:sp>
        <p:nvSpPr>
          <p:cNvPr id="3" name="Content Placeholder 2">
            <a:extLst>
              <a:ext uri="{FF2B5EF4-FFF2-40B4-BE49-F238E27FC236}">
                <a16:creationId xmlns:a16="http://schemas.microsoft.com/office/drawing/2014/main" id="{28CA1C3E-ACA7-D112-699E-B114F60D1F66}"/>
              </a:ext>
            </a:extLst>
          </p:cNvPr>
          <p:cNvSpPr>
            <a:spLocks noGrp="1"/>
          </p:cNvSpPr>
          <p:nvPr>
            <p:ph sz="quarter" idx="13"/>
          </p:nvPr>
        </p:nvSpPr>
        <p:spPr>
          <a:xfrm>
            <a:off x="0" y="914400"/>
            <a:ext cx="12192000" cy="5943600"/>
          </a:xfrm>
          <a:pattFill prst="pct50">
            <a:fgClr>
              <a:schemeClr val="accent1">
                <a:lumMod val="60000"/>
                <a:lumOff val="40000"/>
              </a:schemeClr>
            </a:fgClr>
            <a:bgClr>
              <a:schemeClr val="bg1"/>
            </a:bgClr>
          </a:pattFill>
        </p:spPr>
        <p:txBody>
          <a:bodyPr/>
          <a:lstStyle/>
          <a:p>
            <a:r>
              <a:rPr lang="en-GB" sz="2400" dirty="0"/>
              <a:t> All women must have equal access to standardised ultrasound services, to accurately date the pregnancy, to assess the </a:t>
            </a:r>
            <a:r>
              <a:rPr lang="en-GB" sz="2400" dirty="0" err="1"/>
              <a:t>fetus</a:t>
            </a:r>
            <a:r>
              <a:rPr lang="en-GB" sz="2400" dirty="0"/>
              <a:t> for ultrasound diagnosable anomalies as part of a planned prenatal </a:t>
            </a:r>
            <a:r>
              <a:rPr lang="en-GB" sz="2400" dirty="0" err="1"/>
              <a:t>fetal</a:t>
            </a:r>
            <a:r>
              <a:rPr lang="en-GB" sz="2400" dirty="0"/>
              <a:t> diagnostic service, and for other indications if deemed necessary during the antenatal period</a:t>
            </a:r>
            <a:r>
              <a:rPr lang="en-GB" dirty="0"/>
              <a:t>.</a:t>
            </a:r>
          </a:p>
          <a:p>
            <a:r>
              <a:rPr lang="en-GB" sz="2400" dirty="0"/>
              <a:t>The widely accepted minimal schedule for antenatal ultrasound comprises of two examinations; a </a:t>
            </a:r>
            <a:r>
              <a:rPr lang="en-GB" sz="2400" dirty="0">
                <a:highlight>
                  <a:srgbClr val="FFFF00"/>
                </a:highlight>
              </a:rPr>
              <a:t>dating ultrasound in the late first trimester, f</a:t>
            </a:r>
            <a:r>
              <a:rPr lang="en-GB" sz="2400" dirty="0"/>
              <a:t>ollowed by a </a:t>
            </a:r>
            <a:r>
              <a:rPr lang="en-GB" sz="2400" dirty="0" err="1"/>
              <a:t>fetal</a:t>
            </a:r>
            <a:r>
              <a:rPr lang="en-GB" sz="2400" dirty="0"/>
              <a:t> anomaly scan, </a:t>
            </a:r>
            <a:r>
              <a:rPr lang="en-GB" sz="2400" dirty="0">
                <a:highlight>
                  <a:srgbClr val="FFFF00"/>
                </a:highlight>
              </a:rPr>
              <a:t>usually performed between 20-22 weeks’ gestation.</a:t>
            </a:r>
          </a:p>
          <a:p>
            <a:r>
              <a:rPr lang="en-GB" sz="2400" dirty="0"/>
              <a:t> The </a:t>
            </a:r>
            <a:r>
              <a:rPr lang="en-GB" sz="2400" dirty="0" err="1"/>
              <a:t>fetal</a:t>
            </a:r>
            <a:r>
              <a:rPr lang="en-GB" sz="2400" dirty="0"/>
              <a:t> anomaly scan is best performed between 20+0 to 22+6 weeks gestation as this time point allows the best visualisation of </a:t>
            </a:r>
            <a:r>
              <a:rPr lang="en-GB" sz="2400" dirty="0" err="1"/>
              <a:t>fetal</a:t>
            </a:r>
            <a:r>
              <a:rPr lang="en-GB" sz="2400" dirty="0"/>
              <a:t> anatomical structures. This ultrasound requires a high skill level and needs to be performed by an individual with specialised training for the practice of diagnostic ultrasonography in pregnant women.</a:t>
            </a:r>
          </a:p>
        </p:txBody>
      </p:sp>
    </p:spTree>
    <p:extLst>
      <p:ext uri="{BB962C8B-B14F-4D97-AF65-F5344CB8AC3E}">
        <p14:creationId xmlns:p14="http://schemas.microsoft.com/office/powerpoint/2010/main" val="35125903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A7F13-6AFC-229A-4828-FCF81B3CA6EF}"/>
              </a:ext>
            </a:extLst>
          </p:cNvPr>
          <p:cNvSpPr>
            <a:spLocks noGrp="1"/>
          </p:cNvSpPr>
          <p:nvPr>
            <p:ph type="title"/>
          </p:nvPr>
        </p:nvSpPr>
        <p:spPr>
          <a:xfrm>
            <a:off x="0" y="0"/>
            <a:ext cx="12191999" cy="914400"/>
          </a:xfrm>
          <a:pattFill prst="pct75">
            <a:fgClr>
              <a:schemeClr val="accent1">
                <a:lumMod val="60000"/>
                <a:lumOff val="40000"/>
              </a:schemeClr>
            </a:fgClr>
            <a:bgClr>
              <a:schemeClr val="bg1"/>
            </a:bgClr>
          </a:pattFill>
        </p:spPr>
        <p:txBody>
          <a:bodyPr/>
          <a:lstStyle/>
          <a:p>
            <a:r>
              <a:rPr lang="en-GB" dirty="0"/>
              <a:t>Continuations of recommendations</a:t>
            </a:r>
          </a:p>
        </p:txBody>
      </p:sp>
      <p:sp>
        <p:nvSpPr>
          <p:cNvPr id="3" name="Content Placeholder 2">
            <a:extLst>
              <a:ext uri="{FF2B5EF4-FFF2-40B4-BE49-F238E27FC236}">
                <a16:creationId xmlns:a16="http://schemas.microsoft.com/office/drawing/2014/main" id="{884EEE8D-DC87-8828-7482-027F0BAD8AEE}"/>
              </a:ext>
            </a:extLst>
          </p:cNvPr>
          <p:cNvSpPr>
            <a:spLocks noGrp="1"/>
          </p:cNvSpPr>
          <p:nvPr>
            <p:ph sz="quarter" idx="13"/>
          </p:nvPr>
        </p:nvSpPr>
        <p:spPr>
          <a:xfrm>
            <a:off x="0" y="914400"/>
            <a:ext cx="12192000" cy="5943600"/>
          </a:xfrm>
          <a:pattFill prst="pct60">
            <a:fgClr>
              <a:schemeClr val="accent1">
                <a:lumMod val="60000"/>
                <a:lumOff val="40000"/>
              </a:schemeClr>
            </a:fgClr>
            <a:bgClr>
              <a:schemeClr val="bg1"/>
            </a:bgClr>
          </a:pattFill>
        </p:spPr>
        <p:txBody>
          <a:bodyPr/>
          <a:lstStyle/>
          <a:p>
            <a:r>
              <a:rPr lang="en-GB" sz="2800" dirty="0"/>
              <a:t> </a:t>
            </a:r>
            <a:r>
              <a:rPr lang="en-GB" sz="2800" dirty="0" err="1"/>
              <a:t>Fetal</a:t>
            </a:r>
            <a:r>
              <a:rPr lang="en-GB" sz="2800" dirty="0"/>
              <a:t> anomaly ultrasound should follow a strict format and should meet the minimum requirements set by the major international obstetric ultrasound professional bodies</a:t>
            </a:r>
            <a:r>
              <a:rPr lang="en-GB" sz="2400" dirty="0"/>
              <a:t>. </a:t>
            </a:r>
          </a:p>
          <a:p>
            <a:r>
              <a:rPr lang="en-GB" sz="2800" dirty="0"/>
              <a:t> Prompt referral to a </a:t>
            </a:r>
            <a:r>
              <a:rPr lang="en-GB" sz="2800" dirty="0" err="1"/>
              <a:t>fetal</a:t>
            </a:r>
            <a:r>
              <a:rPr lang="en-GB" sz="2800" dirty="0"/>
              <a:t> medicine specialist ideally within 24 to 72 hours is the standard of care where a major </a:t>
            </a:r>
            <a:r>
              <a:rPr lang="en-GB" sz="2800" dirty="0" err="1"/>
              <a:t>fetal</a:t>
            </a:r>
            <a:r>
              <a:rPr lang="en-GB" sz="2800" dirty="0"/>
              <a:t> anomaly is suspected, followed by provision of written information resources and support.</a:t>
            </a:r>
            <a:r>
              <a:rPr lang="en-GB" dirty="0"/>
              <a:t> </a:t>
            </a:r>
          </a:p>
          <a:p>
            <a:r>
              <a:rPr lang="en-GB" sz="2800" dirty="0"/>
              <a:t> Where termination of pregnancy is being considered, a </a:t>
            </a:r>
            <a:r>
              <a:rPr lang="en-GB" sz="2800" dirty="0" err="1"/>
              <a:t>fetal</a:t>
            </a:r>
            <a:r>
              <a:rPr lang="en-GB" sz="2800" dirty="0"/>
              <a:t> medicine specialist should be involved in the antenatal diagnosis, counselling, and planning the subsequent care of the pregnancy. </a:t>
            </a:r>
          </a:p>
        </p:txBody>
      </p:sp>
    </p:spTree>
    <p:extLst>
      <p:ext uri="{BB962C8B-B14F-4D97-AF65-F5344CB8AC3E}">
        <p14:creationId xmlns:p14="http://schemas.microsoft.com/office/powerpoint/2010/main" val="1300884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8D17A-09B1-2697-AEAA-5A84A88F5A04}"/>
              </a:ext>
            </a:extLst>
          </p:cNvPr>
          <p:cNvSpPr>
            <a:spLocks noGrp="1"/>
          </p:cNvSpPr>
          <p:nvPr>
            <p:ph type="title"/>
          </p:nvPr>
        </p:nvSpPr>
        <p:spPr>
          <a:xfrm>
            <a:off x="913775" y="1"/>
            <a:ext cx="10364451" cy="795129"/>
          </a:xfrm>
        </p:spPr>
        <p:txBody>
          <a:bodyPr/>
          <a:lstStyle/>
          <a:p>
            <a:r>
              <a:rPr lang="en-GB" dirty="0"/>
              <a:t>Continuation of recommendations</a:t>
            </a:r>
          </a:p>
        </p:txBody>
      </p:sp>
      <p:sp>
        <p:nvSpPr>
          <p:cNvPr id="3" name="Content Placeholder 2">
            <a:extLst>
              <a:ext uri="{FF2B5EF4-FFF2-40B4-BE49-F238E27FC236}">
                <a16:creationId xmlns:a16="http://schemas.microsoft.com/office/drawing/2014/main" id="{79D238E0-7A5C-0745-F3A8-94DD51B26655}"/>
              </a:ext>
            </a:extLst>
          </p:cNvPr>
          <p:cNvSpPr>
            <a:spLocks noGrp="1"/>
          </p:cNvSpPr>
          <p:nvPr>
            <p:ph sz="quarter" idx="13"/>
          </p:nvPr>
        </p:nvSpPr>
        <p:spPr>
          <a:xfrm>
            <a:off x="0" y="795130"/>
            <a:ext cx="12192000" cy="6062869"/>
          </a:xfrm>
        </p:spPr>
        <p:txBody>
          <a:bodyPr>
            <a:normAutofit/>
          </a:bodyPr>
          <a:lstStyle/>
          <a:p>
            <a:endParaRPr lang="en-GB" dirty="0"/>
          </a:p>
          <a:p>
            <a:r>
              <a:rPr lang="en-GB" sz="3200" dirty="0"/>
              <a:t>7. We recommend that, if early MTOP in secondary care is unsuccessful, the woman should be offered further medical or surgical management until termination is complete. Best Practice </a:t>
            </a:r>
          </a:p>
          <a:p>
            <a:r>
              <a:rPr lang="en-GB" sz="3200" dirty="0"/>
              <a:t>8.We recommend that, if a woman has ongoing pregnancy symptoms or a positive low sensitivity urine pregnancy test following early MTOP in primary care, they should initially be reviewed by their primary care termination provider. Grade 1A </a:t>
            </a:r>
          </a:p>
          <a:p>
            <a:pPr marL="0" indent="0">
              <a:buNone/>
            </a:pPr>
            <a:endParaRPr lang="en-GB" sz="2800" dirty="0"/>
          </a:p>
          <a:p>
            <a:endParaRPr lang="en-GB" dirty="0"/>
          </a:p>
        </p:txBody>
      </p:sp>
    </p:spTree>
    <p:extLst>
      <p:ext uri="{BB962C8B-B14F-4D97-AF65-F5344CB8AC3E}">
        <p14:creationId xmlns:p14="http://schemas.microsoft.com/office/powerpoint/2010/main" val="18316825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1FDC-92D9-EC0A-7BEC-3370AC1BBB91}"/>
              </a:ext>
            </a:extLst>
          </p:cNvPr>
          <p:cNvSpPr>
            <a:spLocks noGrp="1"/>
          </p:cNvSpPr>
          <p:nvPr>
            <p:ph type="title"/>
          </p:nvPr>
        </p:nvSpPr>
        <p:spPr>
          <a:xfrm>
            <a:off x="0" y="1"/>
            <a:ext cx="12191999" cy="755374"/>
          </a:xfrm>
          <a:pattFill prst="pct80">
            <a:fgClr>
              <a:schemeClr val="accent1">
                <a:lumMod val="60000"/>
                <a:lumOff val="40000"/>
              </a:schemeClr>
            </a:fgClr>
            <a:bgClr>
              <a:schemeClr val="bg1"/>
            </a:bgClr>
          </a:pattFill>
        </p:spPr>
        <p:txBody>
          <a:bodyPr/>
          <a:lstStyle/>
          <a:p>
            <a:r>
              <a:rPr lang="en-GB" dirty="0"/>
              <a:t>continuo</a:t>
            </a:r>
          </a:p>
        </p:txBody>
      </p:sp>
      <p:sp>
        <p:nvSpPr>
          <p:cNvPr id="3" name="Content Placeholder 2">
            <a:extLst>
              <a:ext uri="{FF2B5EF4-FFF2-40B4-BE49-F238E27FC236}">
                <a16:creationId xmlns:a16="http://schemas.microsoft.com/office/drawing/2014/main" id="{332BE0E5-706D-39F8-DD6A-F5CB32217179}"/>
              </a:ext>
            </a:extLst>
          </p:cNvPr>
          <p:cNvSpPr>
            <a:spLocks noGrp="1"/>
          </p:cNvSpPr>
          <p:nvPr>
            <p:ph sz="quarter" idx="13"/>
          </p:nvPr>
        </p:nvSpPr>
        <p:spPr>
          <a:xfrm>
            <a:off x="0" y="755374"/>
            <a:ext cx="12192000" cy="6102626"/>
          </a:xfrm>
          <a:pattFill prst="pct50">
            <a:fgClr>
              <a:schemeClr val="accent1">
                <a:lumMod val="60000"/>
                <a:lumOff val="40000"/>
              </a:schemeClr>
            </a:fgClr>
            <a:bgClr>
              <a:schemeClr val="bg1"/>
            </a:bgClr>
          </a:pattFill>
        </p:spPr>
        <p:txBody>
          <a:bodyPr/>
          <a:lstStyle/>
          <a:p>
            <a:r>
              <a:rPr lang="en-GB" sz="2400" dirty="0"/>
              <a:t> Input from Neonatology/Paediatric specialists may be necessary to ascertain and/or agree on prognosis, and other specialist colleagues (e.g. surgery, cardiology, neurology, radiology and genetics) should be consulted as necessary. Such consultation should particularly occur in cases of rare or combined complex anomalies and may assist in the counselling of parents/families</a:t>
            </a:r>
            <a:r>
              <a:rPr lang="en-GB" dirty="0"/>
              <a:t>.</a:t>
            </a:r>
          </a:p>
          <a:p>
            <a:r>
              <a:rPr lang="en-GB" sz="2800" dirty="0"/>
              <a:t> All </a:t>
            </a:r>
            <a:r>
              <a:rPr lang="en-GB" sz="2800" dirty="0" err="1"/>
              <a:t>fetal</a:t>
            </a:r>
            <a:r>
              <a:rPr lang="en-GB" sz="2800" dirty="0"/>
              <a:t> medicine units should have timely access to clinical genetics specialists who may advise further on the type of testing necessary depending on the ultrasound presentation/family history and previous history.</a:t>
            </a:r>
          </a:p>
        </p:txBody>
      </p:sp>
    </p:spTree>
    <p:extLst>
      <p:ext uri="{BB962C8B-B14F-4D97-AF65-F5344CB8AC3E}">
        <p14:creationId xmlns:p14="http://schemas.microsoft.com/office/powerpoint/2010/main" val="15248393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1591C-A261-9191-5284-CBE3FB6954FD}"/>
              </a:ext>
            </a:extLst>
          </p:cNvPr>
          <p:cNvSpPr>
            <a:spLocks noGrp="1"/>
          </p:cNvSpPr>
          <p:nvPr>
            <p:ph type="title"/>
          </p:nvPr>
        </p:nvSpPr>
        <p:spPr>
          <a:xfrm>
            <a:off x="-1" y="1"/>
            <a:ext cx="12192001" cy="768626"/>
          </a:xfrm>
          <a:pattFill prst="pct75">
            <a:fgClr>
              <a:schemeClr val="accent1">
                <a:lumMod val="60000"/>
                <a:lumOff val="40000"/>
              </a:schemeClr>
            </a:fgClr>
            <a:bgClr>
              <a:schemeClr val="bg1"/>
            </a:bgClr>
          </a:pattFill>
        </p:spPr>
        <p:txBody>
          <a:bodyPr/>
          <a:lstStyle/>
          <a:p>
            <a:endParaRPr lang="en-GB" dirty="0"/>
          </a:p>
        </p:txBody>
      </p:sp>
      <p:sp>
        <p:nvSpPr>
          <p:cNvPr id="3" name="Content Placeholder 2">
            <a:extLst>
              <a:ext uri="{FF2B5EF4-FFF2-40B4-BE49-F238E27FC236}">
                <a16:creationId xmlns:a16="http://schemas.microsoft.com/office/drawing/2014/main" id="{10A45433-78E3-4001-1E4E-3622F3E7E256}"/>
              </a:ext>
            </a:extLst>
          </p:cNvPr>
          <p:cNvSpPr>
            <a:spLocks noGrp="1"/>
          </p:cNvSpPr>
          <p:nvPr>
            <p:ph sz="quarter" idx="13"/>
          </p:nvPr>
        </p:nvSpPr>
        <p:spPr>
          <a:xfrm>
            <a:off x="-1" y="768627"/>
            <a:ext cx="12192001" cy="6089373"/>
          </a:xfrm>
          <a:pattFill prst="pct50">
            <a:fgClr>
              <a:schemeClr val="accent1">
                <a:lumMod val="60000"/>
                <a:lumOff val="40000"/>
              </a:schemeClr>
            </a:fgClr>
            <a:bgClr>
              <a:schemeClr val="bg1"/>
            </a:bgClr>
          </a:pattFill>
        </p:spPr>
        <p:txBody>
          <a:bodyPr>
            <a:normAutofit lnSpcReduction="10000"/>
          </a:bodyPr>
          <a:lstStyle/>
          <a:p>
            <a:r>
              <a:rPr lang="en-GB" sz="2800" dirty="0"/>
              <a:t> All </a:t>
            </a:r>
            <a:r>
              <a:rPr lang="en-GB" sz="2800" dirty="0" err="1"/>
              <a:t>fetal</a:t>
            </a:r>
            <a:r>
              <a:rPr lang="en-GB" sz="2800" dirty="0"/>
              <a:t> medicine units should have timely access to </a:t>
            </a:r>
            <a:r>
              <a:rPr lang="en-GB" sz="2800" dirty="0" err="1"/>
              <a:t>fetal</a:t>
            </a:r>
            <a:r>
              <a:rPr lang="en-GB" sz="2800" dirty="0"/>
              <a:t> </a:t>
            </a:r>
            <a:r>
              <a:rPr lang="en-GB" sz="2800" dirty="0" err="1"/>
              <a:t>MRi</a:t>
            </a:r>
            <a:r>
              <a:rPr lang="en-GB" sz="2800" dirty="0"/>
              <a:t> Paediatric Radiology specialists when clinically appropriate for confirmation of diagnosis or when additional information is warranted. </a:t>
            </a:r>
          </a:p>
          <a:p>
            <a:r>
              <a:rPr lang="en-GB" sz="2800" dirty="0"/>
              <a:t> A perinatal/paediatric Cardiologist using </a:t>
            </a:r>
            <a:r>
              <a:rPr lang="en-GB" sz="2800" dirty="0" err="1"/>
              <a:t>fetal</a:t>
            </a:r>
            <a:r>
              <a:rPr lang="en-GB" sz="2800" dirty="0"/>
              <a:t> specialist echocardiography should assess cardiac anomalies or cases where specific anomalies are associated with cardiac anomalies.</a:t>
            </a:r>
          </a:p>
          <a:p>
            <a:r>
              <a:rPr lang="en-GB" sz="2800" dirty="0"/>
              <a:t>  Cases should be discussed by the </a:t>
            </a:r>
            <a:r>
              <a:rPr lang="en-GB" sz="2800" dirty="0" err="1"/>
              <a:t>fetal</a:t>
            </a:r>
            <a:r>
              <a:rPr lang="en-GB" sz="2800" dirty="0"/>
              <a:t> medicine team and the multi-disciplinary team (MDT) at the tertiary site; this will include discussion on diagnosis and prognosis, and to consider the option of termination of pregnancy being discussed with the Parents</a:t>
            </a:r>
            <a:r>
              <a:rPr lang="en-GB" dirty="0"/>
              <a:t>.</a:t>
            </a:r>
          </a:p>
        </p:txBody>
      </p:sp>
    </p:spTree>
    <p:extLst>
      <p:ext uri="{BB962C8B-B14F-4D97-AF65-F5344CB8AC3E}">
        <p14:creationId xmlns:p14="http://schemas.microsoft.com/office/powerpoint/2010/main" val="2681054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C948-A76F-BE46-B34F-5924AB6AF1AB}"/>
              </a:ext>
            </a:extLst>
          </p:cNvPr>
          <p:cNvSpPr>
            <a:spLocks noGrp="1"/>
          </p:cNvSpPr>
          <p:nvPr>
            <p:ph type="title"/>
          </p:nvPr>
        </p:nvSpPr>
        <p:spPr>
          <a:xfrm>
            <a:off x="0" y="0"/>
            <a:ext cx="12191999" cy="848139"/>
          </a:xfrm>
          <a:pattFill prst="pct80">
            <a:fgClr>
              <a:schemeClr val="accent1">
                <a:lumMod val="60000"/>
                <a:lumOff val="40000"/>
              </a:schemeClr>
            </a:fgClr>
            <a:bgClr>
              <a:schemeClr val="bg1"/>
            </a:bgClr>
          </a:pattFill>
        </p:spPr>
        <p:txBody>
          <a:bodyPr/>
          <a:lstStyle/>
          <a:p>
            <a:r>
              <a:rPr lang="en-GB" dirty="0"/>
              <a:t>continuo</a:t>
            </a:r>
          </a:p>
        </p:txBody>
      </p:sp>
      <p:sp>
        <p:nvSpPr>
          <p:cNvPr id="3" name="Content Placeholder 2">
            <a:extLst>
              <a:ext uri="{FF2B5EF4-FFF2-40B4-BE49-F238E27FC236}">
                <a16:creationId xmlns:a16="http://schemas.microsoft.com/office/drawing/2014/main" id="{2203009C-F4B9-9E55-F738-C1037E5598D2}"/>
              </a:ext>
            </a:extLst>
          </p:cNvPr>
          <p:cNvSpPr>
            <a:spLocks noGrp="1"/>
          </p:cNvSpPr>
          <p:nvPr>
            <p:ph sz="quarter" idx="13"/>
          </p:nvPr>
        </p:nvSpPr>
        <p:spPr>
          <a:xfrm>
            <a:off x="0" y="848139"/>
            <a:ext cx="12192000" cy="6009861"/>
          </a:xfrm>
          <a:pattFill prst="pct50">
            <a:fgClr>
              <a:schemeClr val="accent1">
                <a:lumMod val="60000"/>
                <a:lumOff val="40000"/>
              </a:schemeClr>
            </a:fgClr>
            <a:bgClr>
              <a:schemeClr val="bg1"/>
            </a:bgClr>
          </a:pattFill>
        </p:spPr>
        <p:txBody>
          <a:bodyPr>
            <a:normAutofit fontScale="92500" lnSpcReduction="10000"/>
          </a:bodyPr>
          <a:lstStyle/>
          <a:p>
            <a:r>
              <a:rPr lang="en-GB" sz="2800" dirty="0"/>
              <a:t> Complex cardiac cases should additionally be discussed in a specialised cardiology cardiothoracic surgical multidisciplinary team meeting. </a:t>
            </a:r>
          </a:p>
          <a:p>
            <a:r>
              <a:rPr lang="en-GB" sz="2800" dirty="0"/>
              <a:t> The option of continuing the pregnancy with planned perinatal palliative care for the baby or terminating the pregnancy (in accordance with the Health (Regulation of Termination of Pregnancy) Act, 2018) should be discussed with the Parents; these discussions are usually held with the </a:t>
            </a:r>
            <a:r>
              <a:rPr lang="en-GB" sz="2800" dirty="0" err="1"/>
              <a:t>fetal</a:t>
            </a:r>
            <a:r>
              <a:rPr lang="en-GB" sz="2800" dirty="0"/>
              <a:t> medicine team and may include healthcare professionals from the multi disciplinary team (MDT). </a:t>
            </a:r>
          </a:p>
          <a:p>
            <a:r>
              <a:rPr lang="en-GB" sz="2800" dirty="0"/>
              <a:t> Women should have access to accurate and objective information and, if required, counselling and support. There should be local arrangements in place for providing value-neutral information to women about termination of pregnancy</a:t>
            </a:r>
            <a:r>
              <a:rPr lang="en-GB" dirty="0"/>
              <a:t>.</a:t>
            </a:r>
          </a:p>
        </p:txBody>
      </p:sp>
    </p:spTree>
    <p:extLst>
      <p:ext uri="{BB962C8B-B14F-4D97-AF65-F5344CB8AC3E}">
        <p14:creationId xmlns:p14="http://schemas.microsoft.com/office/powerpoint/2010/main" val="4447849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7272-946A-AEEE-66A7-683B811569B9}"/>
              </a:ext>
            </a:extLst>
          </p:cNvPr>
          <p:cNvSpPr>
            <a:spLocks noGrp="1"/>
          </p:cNvSpPr>
          <p:nvPr>
            <p:ph type="title"/>
          </p:nvPr>
        </p:nvSpPr>
        <p:spPr>
          <a:xfrm>
            <a:off x="913775" y="159027"/>
            <a:ext cx="10364451" cy="79512"/>
          </a:xfrm>
        </p:spPr>
        <p:txBody>
          <a:bodyPr>
            <a:normAutofit fontScale="90000"/>
          </a:bodyPr>
          <a:lstStyle/>
          <a:p>
            <a:endParaRPr lang="en-GB" dirty="0"/>
          </a:p>
        </p:txBody>
      </p:sp>
      <p:sp>
        <p:nvSpPr>
          <p:cNvPr id="3" name="Content Placeholder 2">
            <a:extLst>
              <a:ext uri="{FF2B5EF4-FFF2-40B4-BE49-F238E27FC236}">
                <a16:creationId xmlns:a16="http://schemas.microsoft.com/office/drawing/2014/main" id="{0531E8B4-909E-5B70-9BB8-3C0A147DD3B5}"/>
              </a:ext>
            </a:extLst>
          </p:cNvPr>
          <p:cNvSpPr>
            <a:spLocks noGrp="1"/>
          </p:cNvSpPr>
          <p:nvPr>
            <p:ph sz="quarter" idx="13"/>
          </p:nvPr>
        </p:nvSpPr>
        <p:spPr>
          <a:xfrm>
            <a:off x="-1" y="238539"/>
            <a:ext cx="12192001" cy="6619461"/>
          </a:xfrm>
          <a:pattFill prst="pct50">
            <a:fgClr>
              <a:schemeClr val="accent1">
                <a:lumMod val="60000"/>
                <a:lumOff val="40000"/>
              </a:schemeClr>
            </a:fgClr>
            <a:bgClr>
              <a:schemeClr val="bg1"/>
            </a:bgClr>
          </a:pattFill>
        </p:spPr>
        <p:txBody>
          <a:bodyPr>
            <a:noAutofit/>
          </a:bodyPr>
          <a:lstStyle/>
          <a:p>
            <a:r>
              <a:rPr lang="en-GB" sz="2400" dirty="0"/>
              <a:t> Information around termination of pregnancy should be provided in simple, clear and concise English with avoidance of medical terminology. </a:t>
            </a:r>
          </a:p>
          <a:p>
            <a:r>
              <a:rPr lang="en-GB" sz="2400" dirty="0"/>
              <a:t> If either the Parents or the healthcare professionals are still uncertain about the diagnosis or prognosis, a second opinion, either internal or external, should be sought. The case should be discussed at an MDT meeting in the external tertiary centre. This should be facilitated in a timely fashion. </a:t>
            </a:r>
          </a:p>
          <a:p>
            <a:r>
              <a:rPr lang="en-GB" sz="2400" dirty="0"/>
              <a:t> </a:t>
            </a:r>
            <a:r>
              <a:rPr lang="en-GB" sz="2400" dirty="0" err="1"/>
              <a:t>Fetal</a:t>
            </a:r>
            <a:r>
              <a:rPr lang="en-GB" sz="2400" dirty="0"/>
              <a:t> medicine multidisciplinary team (MDT) discussions should form a component of the assessment of </a:t>
            </a:r>
            <a:r>
              <a:rPr lang="en-GB" sz="2400" dirty="0" err="1"/>
              <a:t>fetal</a:t>
            </a:r>
            <a:r>
              <a:rPr lang="en-GB" sz="2400" dirty="0"/>
              <a:t> anomalies, their prognosis and outcomes. </a:t>
            </a:r>
          </a:p>
          <a:p>
            <a:r>
              <a:rPr lang="en-GB" sz="2400" dirty="0"/>
              <a:t> Where termination of pregnancy is being considered, a </a:t>
            </a:r>
            <a:r>
              <a:rPr lang="en-GB" sz="2400" dirty="0" err="1"/>
              <a:t>fetal</a:t>
            </a:r>
            <a:r>
              <a:rPr lang="en-GB" sz="2400" dirty="0"/>
              <a:t> medicine specialist involved with the diagnosis and care should be one of the signatories on the certification documents. </a:t>
            </a:r>
          </a:p>
        </p:txBody>
      </p:sp>
    </p:spTree>
    <p:extLst>
      <p:ext uri="{BB962C8B-B14F-4D97-AF65-F5344CB8AC3E}">
        <p14:creationId xmlns:p14="http://schemas.microsoft.com/office/powerpoint/2010/main" val="822207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370A-BE7B-4D7F-6089-5E316946586E}"/>
              </a:ext>
            </a:extLst>
          </p:cNvPr>
          <p:cNvSpPr>
            <a:spLocks noGrp="1"/>
          </p:cNvSpPr>
          <p:nvPr>
            <p:ph type="title"/>
          </p:nvPr>
        </p:nvSpPr>
        <p:spPr>
          <a:xfrm>
            <a:off x="0" y="1"/>
            <a:ext cx="12191999" cy="742121"/>
          </a:xfrm>
          <a:pattFill prst="pct80">
            <a:fgClr>
              <a:schemeClr val="accent1">
                <a:lumMod val="60000"/>
                <a:lumOff val="40000"/>
              </a:schemeClr>
            </a:fgClr>
            <a:bgClr>
              <a:schemeClr val="bg1"/>
            </a:bgClr>
          </a:pattFill>
        </p:spPr>
        <p:txBody>
          <a:bodyPr>
            <a:normAutofit/>
          </a:bodyPr>
          <a:lstStyle/>
          <a:p>
            <a:r>
              <a:rPr lang="en-GB" dirty="0"/>
              <a:t>Continuo key recommendations</a:t>
            </a:r>
          </a:p>
        </p:txBody>
      </p:sp>
      <p:sp>
        <p:nvSpPr>
          <p:cNvPr id="3" name="Content Placeholder 2">
            <a:extLst>
              <a:ext uri="{FF2B5EF4-FFF2-40B4-BE49-F238E27FC236}">
                <a16:creationId xmlns:a16="http://schemas.microsoft.com/office/drawing/2014/main" id="{7A5F3745-51AD-8127-D044-E10554B9D6BB}"/>
              </a:ext>
            </a:extLst>
          </p:cNvPr>
          <p:cNvSpPr>
            <a:spLocks noGrp="1"/>
          </p:cNvSpPr>
          <p:nvPr>
            <p:ph sz="quarter" idx="13"/>
          </p:nvPr>
        </p:nvSpPr>
        <p:spPr>
          <a:xfrm>
            <a:off x="0" y="742122"/>
            <a:ext cx="12192000" cy="6215269"/>
          </a:xfrm>
          <a:pattFill prst="pct50">
            <a:fgClr>
              <a:schemeClr val="accent1">
                <a:lumMod val="60000"/>
                <a:lumOff val="40000"/>
              </a:schemeClr>
            </a:fgClr>
            <a:bgClr>
              <a:schemeClr val="bg1"/>
            </a:bgClr>
          </a:pattFill>
        </p:spPr>
        <p:txBody>
          <a:bodyPr>
            <a:normAutofit lnSpcReduction="10000"/>
          </a:bodyPr>
          <a:lstStyle/>
          <a:p>
            <a:r>
              <a:rPr lang="en-GB" sz="2800" dirty="0"/>
              <a:t> The decision regarding diagnosis and prognosis in cases of fatal </a:t>
            </a:r>
            <a:r>
              <a:rPr lang="en-GB" sz="2800" dirty="0" err="1"/>
              <a:t>fetal</a:t>
            </a:r>
            <a:r>
              <a:rPr lang="en-GB" sz="2800" dirty="0"/>
              <a:t> anomalies/life-limiting conditions is a clinical decision for which legal responsibility under the Health (Regulation of Termination of Pregnancy) Act, 2018 lies with the two certifying medical practitioners. </a:t>
            </a:r>
          </a:p>
          <a:p>
            <a:r>
              <a:rPr lang="en-GB" sz="2800" dirty="0"/>
              <a:t> As with Parents who continue pregnancies after antenatal diagnosis of fatal </a:t>
            </a:r>
            <a:r>
              <a:rPr lang="en-GB" sz="2800" dirty="0" err="1"/>
              <a:t>fetal</a:t>
            </a:r>
            <a:r>
              <a:rPr lang="en-GB" sz="2800" dirty="0"/>
              <a:t> anomalies/life-limiting conditions a perinatal palliative care approach may be appropriate for those who opt for termination of pregnancy</a:t>
            </a:r>
          </a:p>
          <a:p>
            <a:r>
              <a:rPr lang="en-GB" sz="2800" dirty="0"/>
              <a:t> An explicit care plan should be developed in conjunction with the Parents, especially for termination of pregnancy at later gestations</a:t>
            </a:r>
            <a:r>
              <a:rPr lang="en-GB" dirty="0"/>
              <a:t>. </a:t>
            </a:r>
          </a:p>
          <a:p>
            <a:endParaRPr lang="en-GB" dirty="0"/>
          </a:p>
        </p:txBody>
      </p:sp>
    </p:spTree>
    <p:extLst>
      <p:ext uri="{BB962C8B-B14F-4D97-AF65-F5344CB8AC3E}">
        <p14:creationId xmlns:p14="http://schemas.microsoft.com/office/powerpoint/2010/main" val="39128508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pattFill prst="pct5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88E1-DAE9-BB05-E71E-5FF3B6529AE6}"/>
              </a:ext>
            </a:extLst>
          </p:cNvPr>
          <p:cNvSpPr>
            <a:spLocks noGrp="1"/>
          </p:cNvSpPr>
          <p:nvPr>
            <p:ph type="title"/>
          </p:nvPr>
        </p:nvSpPr>
        <p:spPr>
          <a:xfrm>
            <a:off x="0" y="0"/>
            <a:ext cx="12191999" cy="848139"/>
          </a:xfrm>
          <a:pattFill prst="pct80">
            <a:fgClr>
              <a:schemeClr val="accent1">
                <a:lumMod val="60000"/>
                <a:lumOff val="40000"/>
              </a:schemeClr>
            </a:fgClr>
            <a:bgClr>
              <a:schemeClr val="bg1"/>
            </a:bgClr>
          </a:pattFill>
        </p:spPr>
        <p:txBody>
          <a:bodyPr/>
          <a:lstStyle/>
          <a:p>
            <a:endParaRPr lang="en-GB" dirty="0"/>
          </a:p>
        </p:txBody>
      </p:sp>
      <p:sp>
        <p:nvSpPr>
          <p:cNvPr id="3" name="Content Placeholder 2">
            <a:extLst>
              <a:ext uri="{FF2B5EF4-FFF2-40B4-BE49-F238E27FC236}">
                <a16:creationId xmlns:a16="http://schemas.microsoft.com/office/drawing/2014/main" id="{AE79BF04-DDE5-E525-F803-1718F715D8B6}"/>
              </a:ext>
            </a:extLst>
          </p:cNvPr>
          <p:cNvSpPr>
            <a:spLocks noGrp="1"/>
          </p:cNvSpPr>
          <p:nvPr>
            <p:ph sz="quarter" idx="13"/>
          </p:nvPr>
        </p:nvSpPr>
        <p:spPr>
          <a:xfrm>
            <a:off x="0" y="848139"/>
            <a:ext cx="12192000" cy="6009861"/>
          </a:xfrm>
        </p:spPr>
        <p:txBody>
          <a:bodyPr/>
          <a:lstStyle/>
          <a:p>
            <a:r>
              <a:rPr lang="en-GB" sz="2400" dirty="0"/>
              <a:t> Maternal health and wellbeing during pregnancy, birth and the postnatal period remain components of maternity care, including when there is a planned termination of pregnancy for fatal </a:t>
            </a:r>
            <a:r>
              <a:rPr lang="en-GB" sz="2400" dirty="0" err="1"/>
              <a:t>fetal</a:t>
            </a:r>
            <a:r>
              <a:rPr lang="en-GB" sz="2400" dirty="0"/>
              <a:t> anomalies /life-limiting conditions. </a:t>
            </a:r>
          </a:p>
          <a:p>
            <a:r>
              <a:rPr lang="en-GB" sz="2400" dirty="0"/>
              <a:t> </a:t>
            </a:r>
            <a:r>
              <a:rPr lang="en-GB" sz="2400" dirty="0" err="1"/>
              <a:t>Fetal</a:t>
            </a:r>
            <a:r>
              <a:rPr lang="en-GB" sz="2400" dirty="0"/>
              <a:t> medicine assessment should be available alongside antenatal care, for as long as the pregnancy continues, in either the local maternity unit/hospital or in the tertiary centre. However, care should be provided in a place away from busy maternity clinics and areas of routine clinical activity. </a:t>
            </a:r>
          </a:p>
          <a:p>
            <a:r>
              <a:rPr lang="en-GB" sz="2400" dirty="0"/>
              <a:t> Bereavement support should be provided all along the care pathway and continue through the baby’s death and beyond. Parents who opt for termination of pregnancy need to be supported and given access to resources to help them through their grief. </a:t>
            </a:r>
          </a:p>
          <a:p>
            <a:endParaRPr lang="en-GB" dirty="0"/>
          </a:p>
        </p:txBody>
      </p:sp>
    </p:spTree>
    <p:extLst>
      <p:ext uri="{BB962C8B-B14F-4D97-AF65-F5344CB8AC3E}">
        <p14:creationId xmlns:p14="http://schemas.microsoft.com/office/powerpoint/2010/main" val="41559912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DD1E4-DD31-00CC-BDC2-F49FF8C1569C}"/>
              </a:ext>
            </a:extLst>
          </p:cNvPr>
          <p:cNvSpPr>
            <a:spLocks noGrp="1"/>
          </p:cNvSpPr>
          <p:nvPr>
            <p:ph type="title"/>
          </p:nvPr>
        </p:nvSpPr>
        <p:spPr>
          <a:xfrm>
            <a:off x="0" y="0"/>
            <a:ext cx="12191999" cy="662610"/>
          </a:xfrm>
          <a:pattFill prst="pct80">
            <a:fgClr>
              <a:schemeClr val="accent1">
                <a:lumMod val="60000"/>
                <a:lumOff val="40000"/>
              </a:schemeClr>
            </a:fgClr>
            <a:bgClr>
              <a:schemeClr val="bg1"/>
            </a:bgClr>
          </a:pattFill>
        </p:spPr>
        <p:txBody>
          <a:bodyPr>
            <a:normAutofit/>
          </a:bodyPr>
          <a:lstStyle/>
          <a:p>
            <a:endParaRPr lang="en-GB" dirty="0"/>
          </a:p>
        </p:txBody>
      </p:sp>
      <p:sp>
        <p:nvSpPr>
          <p:cNvPr id="3" name="Content Placeholder 2">
            <a:extLst>
              <a:ext uri="{FF2B5EF4-FFF2-40B4-BE49-F238E27FC236}">
                <a16:creationId xmlns:a16="http://schemas.microsoft.com/office/drawing/2014/main" id="{2775666F-1628-1032-AA77-F2710F9F9CF8}"/>
              </a:ext>
            </a:extLst>
          </p:cNvPr>
          <p:cNvSpPr>
            <a:spLocks noGrp="1"/>
          </p:cNvSpPr>
          <p:nvPr>
            <p:ph sz="quarter" idx="13"/>
          </p:nvPr>
        </p:nvSpPr>
        <p:spPr>
          <a:xfrm>
            <a:off x="0" y="662610"/>
            <a:ext cx="12192000" cy="6195390"/>
          </a:xfrm>
          <a:pattFill prst="pct50">
            <a:fgClr>
              <a:schemeClr val="accent1">
                <a:lumMod val="60000"/>
                <a:lumOff val="40000"/>
              </a:schemeClr>
            </a:fgClr>
            <a:bgClr>
              <a:schemeClr val="bg1"/>
            </a:bgClr>
          </a:pattFill>
        </p:spPr>
        <p:txBody>
          <a:bodyPr>
            <a:normAutofit/>
          </a:bodyPr>
          <a:lstStyle/>
          <a:p>
            <a:r>
              <a:rPr lang="en-GB" sz="2400" dirty="0"/>
              <a:t> Appropriate consent should be obtained prior to termination of pregnancy, which clearly outlines the risks, benefits, side effects and complications of treatments or procedures.</a:t>
            </a:r>
          </a:p>
          <a:p>
            <a:r>
              <a:rPr lang="en-GB" sz="2400" dirty="0"/>
              <a:t>  Women should be informed that termination of pregnancy is generally a safe procedure for which complications and mortality are rare at all gestations.</a:t>
            </a:r>
          </a:p>
          <a:p>
            <a:pPr marL="0" indent="0">
              <a:buNone/>
            </a:pPr>
            <a:r>
              <a:rPr lang="en-GB" sz="2400" dirty="0"/>
              <a:t> Feticide can be performed before medical termination takes place after 21 weeks and 6 days of gestation to ensure that there is no risk of a live birth. Parents must receive sympathetic and supportive counselling before and particularly after the feticide procedure. </a:t>
            </a:r>
          </a:p>
          <a:p>
            <a:r>
              <a:rPr lang="en-GB" sz="2400" dirty="0"/>
              <a:t> Feticide should only be performed in tertiary referral centres where there are </a:t>
            </a:r>
            <a:r>
              <a:rPr lang="en-GB" sz="2400" dirty="0" err="1"/>
              <a:t>fetal</a:t>
            </a:r>
            <a:r>
              <a:rPr lang="en-GB" sz="2400" dirty="0"/>
              <a:t> medicine specialists with the appropriate level of training. </a:t>
            </a:r>
          </a:p>
          <a:p>
            <a:endParaRPr lang="en-GB" dirty="0"/>
          </a:p>
        </p:txBody>
      </p:sp>
    </p:spTree>
    <p:extLst>
      <p:ext uri="{BB962C8B-B14F-4D97-AF65-F5344CB8AC3E}">
        <p14:creationId xmlns:p14="http://schemas.microsoft.com/office/powerpoint/2010/main" val="25332152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04C8-808A-7952-B203-3AA0C066F1A8}"/>
              </a:ext>
            </a:extLst>
          </p:cNvPr>
          <p:cNvSpPr>
            <a:spLocks noGrp="1"/>
          </p:cNvSpPr>
          <p:nvPr>
            <p:ph type="title"/>
          </p:nvPr>
        </p:nvSpPr>
        <p:spPr>
          <a:xfrm>
            <a:off x="0" y="0"/>
            <a:ext cx="12191999" cy="808383"/>
          </a:xfrm>
          <a:pattFill prst="pct80">
            <a:fgClr>
              <a:schemeClr val="accent1">
                <a:lumMod val="60000"/>
                <a:lumOff val="40000"/>
              </a:schemeClr>
            </a:fgClr>
            <a:bgClr>
              <a:schemeClr val="bg1"/>
            </a:bgClr>
          </a:pattFill>
        </p:spPr>
        <p:txBody>
          <a:bodyPr/>
          <a:lstStyle/>
          <a:p>
            <a:endParaRPr lang="en-GB" dirty="0"/>
          </a:p>
        </p:txBody>
      </p:sp>
      <p:sp>
        <p:nvSpPr>
          <p:cNvPr id="3" name="Content Placeholder 2">
            <a:extLst>
              <a:ext uri="{FF2B5EF4-FFF2-40B4-BE49-F238E27FC236}">
                <a16:creationId xmlns:a16="http://schemas.microsoft.com/office/drawing/2014/main" id="{593F8A38-9BE9-BA44-31E5-6E72CF91724E}"/>
              </a:ext>
            </a:extLst>
          </p:cNvPr>
          <p:cNvSpPr>
            <a:spLocks noGrp="1"/>
          </p:cNvSpPr>
          <p:nvPr>
            <p:ph sz="quarter" idx="13"/>
          </p:nvPr>
        </p:nvSpPr>
        <p:spPr>
          <a:xfrm>
            <a:off x="0" y="808383"/>
            <a:ext cx="12192000" cy="6049617"/>
          </a:xfrm>
          <a:pattFill prst="pct50">
            <a:fgClr>
              <a:schemeClr val="accent1">
                <a:lumMod val="60000"/>
                <a:lumOff val="40000"/>
              </a:schemeClr>
            </a:fgClr>
            <a:bgClr>
              <a:schemeClr val="bg1"/>
            </a:bgClr>
          </a:pattFill>
        </p:spPr>
        <p:txBody>
          <a:bodyPr>
            <a:noAutofit/>
          </a:bodyPr>
          <a:lstStyle/>
          <a:p>
            <a:r>
              <a:rPr lang="en-GB" sz="2400" dirty="0"/>
              <a:t> Plans around induction, labour and delivery need to be clearly documented and communicated to the hospital staff who will be involved in the woman’s care. It should be agreed who will be present at the delivery.</a:t>
            </a:r>
          </a:p>
          <a:p>
            <a:r>
              <a:rPr lang="en-GB" sz="2400" dirty="0"/>
              <a:t> The Parents should be counselled prior to birth about scenarios where the baby may be born alive (most relevant at later gestations and where feticide has not been performed). The care plan should therefore allow for a scenario where perinatal palliative care is provided. </a:t>
            </a:r>
          </a:p>
          <a:p>
            <a:r>
              <a:rPr lang="en-GB" sz="2400" dirty="0"/>
              <a:t> It is important that women receive normal postnatal care and emotional support from the midwives looking after her in delivery suite and on postnatal wards. Ideally, one midwife should be allocated to care for the Parents and the </a:t>
            </a:r>
            <a:r>
              <a:rPr lang="en-GB" sz="2400" dirty="0" err="1"/>
              <a:t>fetus</a:t>
            </a:r>
            <a:r>
              <a:rPr lang="en-GB" sz="2400" dirty="0"/>
              <a:t>/baby. Parents should be allocated a room on their own after delivery. Consideration is to be given to using the hospital bereavement symbol, if the Parents wish.</a:t>
            </a:r>
          </a:p>
        </p:txBody>
      </p:sp>
    </p:spTree>
    <p:extLst>
      <p:ext uri="{BB962C8B-B14F-4D97-AF65-F5344CB8AC3E}">
        <p14:creationId xmlns:p14="http://schemas.microsoft.com/office/powerpoint/2010/main" val="5465810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90DBD-BB1E-8485-D291-9D71CE2A72C2}"/>
              </a:ext>
            </a:extLst>
          </p:cNvPr>
          <p:cNvSpPr>
            <a:spLocks noGrp="1"/>
          </p:cNvSpPr>
          <p:nvPr>
            <p:ph type="title"/>
          </p:nvPr>
        </p:nvSpPr>
        <p:spPr>
          <a:xfrm>
            <a:off x="0" y="-1"/>
            <a:ext cx="12191999" cy="1066801"/>
          </a:xfrm>
          <a:pattFill prst="pct80">
            <a:fgClr>
              <a:schemeClr val="accent1">
                <a:lumMod val="60000"/>
                <a:lumOff val="40000"/>
              </a:schemeClr>
            </a:fgClr>
            <a:bgClr>
              <a:schemeClr val="bg1"/>
            </a:bgClr>
          </a:pattFill>
        </p:spPr>
        <p:txBody>
          <a:bodyPr/>
          <a:lstStyle/>
          <a:p>
            <a:endParaRPr lang="en-GB" dirty="0"/>
          </a:p>
        </p:txBody>
      </p:sp>
      <p:sp>
        <p:nvSpPr>
          <p:cNvPr id="3" name="Content Placeholder 2">
            <a:extLst>
              <a:ext uri="{FF2B5EF4-FFF2-40B4-BE49-F238E27FC236}">
                <a16:creationId xmlns:a16="http://schemas.microsoft.com/office/drawing/2014/main" id="{8AFADEC1-3A3D-7573-F137-3279E08BB0BD}"/>
              </a:ext>
            </a:extLst>
          </p:cNvPr>
          <p:cNvSpPr>
            <a:spLocks noGrp="1"/>
          </p:cNvSpPr>
          <p:nvPr>
            <p:ph sz="quarter" idx="13"/>
          </p:nvPr>
        </p:nvSpPr>
        <p:spPr>
          <a:xfrm>
            <a:off x="0" y="1066800"/>
            <a:ext cx="12192000" cy="5791200"/>
          </a:xfrm>
          <a:pattFill prst="pct50">
            <a:fgClr>
              <a:schemeClr val="accent1">
                <a:lumMod val="60000"/>
                <a:lumOff val="40000"/>
              </a:schemeClr>
            </a:fgClr>
            <a:bgClr>
              <a:schemeClr val="bg1"/>
            </a:bgClr>
          </a:pattFill>
        </p:spPr>
        <p:txBody>
          <a:bodyPr>
            <a:normAutofit/>
          </a:bodyPr>
          <a:lstStyle/>
          <a:p>
            <a:r>
              <a:rPr lang="en-GB" sz="2400" dirty="0"/>
              <a:t> Clinical assessment, laboratory investigations and a full post-mortem examination should be considered to confirm the antenatally diagnosed </a:t>
            </a:r>
            <a:r>
              <a:rPr lang="en-GB" sz="2400" dirty="0" err="1"/>
              <a:t>fetal</a:t>
            </a:r>
            <a:r>
              <a:rPr lang="en-GB" sz="2400" dirty="0"/>
              <a:t> anomaly, the chance of recurrence and possible means of avoiding further pregnancy complications. </a:t>
            </a:r>
          </a:p>
          <a:p>
            <a:r>
              <a:rPr lang="en-GB" sz="2400" dirty="0"/>
              <a:t> The Parents should be given verbal or written information about cremation and burial options for </a:t>
            </a:r>
            <a:r>
              <a:rPr lang="en-GB" sz="2400" dirty="0" err="1"/>
              <a:t>fetal</a:t>
            </a:r>
            <a:r>
              <a:rPr lang="en-GB" sz="2400" dirty="0"/>
              <a:t> remains, with a clear explanation of what each entails, and given the opportunity to discuss them. Personal, religious or cultural needs relating to this should be met wherever possible. </a:t>
            </a:r>
          </a:p>
          <a:p>
            <a:r>
              <a:rPr lang="en-GB" sz="2400" dirty="0"/>
              <a:t> All women (and partners) should be offered a review appointment (or support visit as appropriate) in the weeks following termination of pregnancy and delivery, to assess the woman’s physical and emotional wellbeing.</a:t>
            </a:r>
          </a:p>
        </p:txBody>
      </p:sp>
    </p:spTree>
    <p:extLst>
      <p:ext uri="{BB962C8B-B14F-4D97-AF65-F5344CB8AC3E}">
        <p14:creationId xmlns:p14="http://schemas.microsoft.com/office/powerpoint/2010/main" val="27593002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70BB8-FBEF-0237-A2C3-0D1E5C2B2FD6}"/>
              </a:ext>
            </a:extLst>
          </p:cNvPr>
          <p:cNvSpPr>
            <a:spLocks noGrp="1"/>
          </p:cNvSpPr>
          <p:nvPr>
            <p:ph type="title"/>
          </p:nvPr>
        </p:nvSpPr>
        <p:spPr>
          <a:xfrm>
            <a:off x="0" y="0"/>
            <a:ext cx="12191999" cy="954157"/>
          </a:xfrm>
          <a:pattFill prst="pct80">
            <a:fgClr>
              <a:schemeClr val="accent1">
                <a:lumMod val="60000"/>
                <a:lumOff val="40000"/>
              </a:schemeClr>
            </a:fgClr>
            <a:bgClr>
              <a:schemeClr val="bg1"/>
            </a:bgClr>
          </a:pattFill>
        </p:spPr>
        <p:txBody>
          <a:bodyPr/>
          <a:lstStyle/>
          <a:p>
            <a:r>
              <a:rPr lang="en-GB" dirty="0"/>
              <a:t>continuo</a:t>
            </a:r>
          </a:p>
        </p:txBody>
      </p:sp>
      <p:sp>
        <p:nvSpPr>
          <p:cNvPr id="3" name="Content Placeholder 2">
            <a:extLst>
              <a:ext uri="{FF2B5EF4-FFF2-40B4-BE49-F238E27FC236}">
                <a16:creationId xmlns:a16="http://schemas.microsoft.com/office/drawing/2014/main" id="{542E4046-D827-83F3-CD83-38A556C2366D}"/>
              </a:ext>
            </a:extLst>
          </p:cNvPr>
          <p:cNvSpPr>
            <a:spLocks noGrp="1"/>
          </p:cNvSpPr>
          <p:nvPr>
            <p:ph sz="quarter" idx="13"/>
          </p:nvPr>
        </p:nvSpPr>
        <p:spPr>
          <a:xfrm>
            <a:off x="0" y="954158"/>
            <a:ext cx="12192000" cy="5903842"/>
          </a:xfrm>
          <a:pattFill prst="pct50">
            <a:fgClr>
              <a:schemeClr val="accent1">
                <a:lumMod val="60000"/>
                <a:lumOff val="40000"/>
              </a:schemeClr>
            </a:fgClr>
            <a:bgClr>
              <a:schemeClr val="bg1"/>
            </a:bgClr>
          </a:pattFill>
        </p:spPr>
        <p:txBody>
          <a:bodyPr>
            <a:normAutofit lnSpcReduction="10000"/>
          </a:bodyPr>
          <a:lstStyle/>
          <a:p>
            <a:r>
              <a:rPr lang="en-GB" sz="2400" dirty="0"/>
              <a:t> The Parents must also have a formal follow-up postnatal appointment with the </a:t>
            </a:r>
            <a:r>
              <a:rPr lang="en-GB" sz="2400" dirty="0" err="1"/>
              <a:t>fetal</a:t>
            </a:r>
            <a:r>
              <a:rPr lang="en-GB" sz="2400" dirty="0"/>
              <a:t> medicine team and/or their local Obstetrician, to assess wellbeing and review results of any post- mortem investigations .</a:t>
            </a:r>
          </a:p>
          <a:p>
            <a:r>
              <a:rPr lang="en-GB" sz="2400" dirty="0"/>
              <a:t> Appropriate training and support should be available for staff to enable confidence to care for the pregnant woman during delivery, the </a:t>
            </a:r>
            <a:r>
              <a:rPr lang="en-GB" sz="2400" dirty="0" err="1"/>
              <a:t>fetus</a:t>
            </a:r>
            <a:r>
              <a:rPr lang="en-GB" sz="2400" dirty="0"/>
              <a:t>/baby at birth and to deliver the supportive care plan. </a:t>
            </a:r>
          </a:p>
          <a:p>
            <a:r>
              <a:rPr lang="en-GB" sz="2400" dirty="0"/>
              <a:t> Medical practitioners with a conscientious objection to carrying out or participating in carrying out a termination of pregnancy, are obliged to make the necessary arrangements for the transfer of care of the pregnant woman, to enable her to avail of a termination of pregnancy. In an emergency, the pregnant woman’s care must be made a priority and the necessary treatment must be provided, irrespective of any conscientious objection the medical practitioner may have.</a:t>
            </a:r>
          </a:p>
          <a:p>
            <a:endParaRPr lang="en-GB" sz="2400" dirty="0"/>
          </a:p>
          <a:p>
            <a:endParaRPr lang="en-GB" dirty="0"/>
          </a:p>
        </p:txBody>
      </p:sp>
    </p:spTree>
    <p:extLst>
      <p:ext uri="{BB962C8B-B14F-4D97-AF65-F5344CB8AC3E}">
        <p14:creationId xmlns:p14="http://schemas.microsoft.com/office/powerpoint/2010/main" val="530122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60">
          <a:fgClr>
            <a:srgbClr val="00B0F0"/>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0CBF-5F8C-0307-F86E-7E91B23DC13A}"/>
              </a:ext>
            </a:extLst>
          </p:cNvPr>
          <p:cNvSpPr>
            <a:spLocks noGrp="1"/>
          </p:cNvSpPr>
          <p:nvPr>
            <p:ph type="title"/>
          </p:nvPr>
        </p:nvSpPr>
        <p:spPr>
          <a:xfrm>
            <a:off x="0" y="0"/>
            <a:ext cx="12191999" cy="2214694"/>
          </a:xfrm>
          <a:pattFill prst="pct25">
            <a:fgClr>
              <a:srgbClr val="00B0F0"/>
            </a:fgClr>
            <a:bgClr>
              <a:schemeClr val="bg1"/>
            </a:bgClr>
          </a:pattFill>
        </p:spPr>
        <p:txBody>
          <a:bodyPr/>
          <a:lstStyle/>
          <a:p>
            <a:r>
              <a:rPr lang="en-GB" dirty="0"/>
              <a:t>Continuation of recommendations</a:t>
            </a:r>
          </a:p>
        </p:txBody>
      </p:sp>
      <p:sp>
        <p:nvSpPr>
          <p:cNvPr id="3" name="Content Placeholder 2">
            <a:extLst>
              <a:ext uri="{FF2B5EF4-FFF2-40B4-BE49-F238E27FC236}">
                <a16:creationId xmlns:a16="http://schemas.microsoft.com/office/drawing/2014/main" id="{A3DA2CD2-CFCE-031E-9AD6-EC0B2A9BEAC7}"/>
              </a:ext>
            </a:extLst>
          </p:cNvPr>
          <p:cNvSpPr>
            <a:spLocks noGrp="1"/>
          </p:cNvSpPr>
          <p:nvPr>
            <p:ph sz="quarter" idx="13"/>
          </p:nvPr>
        </p:nvSpPr>
        <p:spPr>
          <a:xfrm>
            <a:off x="92765" y="2372138"/>
            <a:ext cx="12099235" cy="4485861"/>
          </a:xfrm>
          <a:pattFill prst="pct25">
            <a:fgClr>
              <a:srgbClr val="00B0F0"/>
            </a:fgClr>
            <a:bgClr>
              <a:schemeClr val="bg1"/>
            </a:bgClr>
          </a:pattFill>
          <a:ln>
            <a:solidFill>
              <a:schemeClr val="accent1">
                <a:lumMod val="60000"/>
                <a:lumOff val="40000"/>
              </a:schemeClr>
            </a:solidFill>
          </a:ln>
        </p:spPr>
        <p:txBody>
          <a:bodyPr/>
          <a:lstStyle/>
          <a:p>
            <a:r>
              <a:rPr lang="en-GB" sz="3200" dirty="0"/>
              <a:t>9.We recommend that women should be referred – in a timely fashion – to secondary care termination services if ongoing pregnancy is suspected/confirmed following MTOP. Best Practice</a:t>
            </a:r>
          </a:p>
          <a:p>
            <a:endParaRPr lang="en-GB" dirty="0"/>
          </a:p>
        </p:txBody>
      </p:sp>
    </p:spTree>
    <p:extLst>
      <p:ext uri="{BB962C8B-B14F-4D97-AF65-F5344CB8AC3E}">
        <p14:creationId xmlns:p14="http://schemas.microsoft.com/office/powerpoint/2010/main" val="377042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D0BA-F3A1-FABA-18C8-00730CAA2D18}"/>
              </a:ext>
            </a:extLst>
          </p:cNvPr>
          <p:cNvSpPr>
            <a:spLocks noGrp="1"/>
          </p:cNvSpPr>
          <p:nvPr>
            <p:ph type="title"/>
          </p:nvPr>
        </p:nvSpPr>
        <p:spPr>
          <a:xfrm>
            <a:off x="0" y="0"/>
            <a:ext cx="12191999" cy="861391"/>
          </a:xfrm>
          <a:pattFill prst="pct80">
            <a:fgClr>
              <a:schemeClr val="accent1">
                <a:lumMod val="60000"/>
                <a:lumOff val="40000"/>
              </a:schemeClr>
            </a:fgClr>
            <a:bgClr>
              <a:schemeClr val="bg1"/>
            </a:bgClr>
          </a:pattFill>
        </p:spPr>
        <p:txBody>
          <a:bodyPr/>
          <a:lstStyle/>
          <a:p>
            <a:r>
              <a:rPr lang="en-GB" dirty="0"/>
              <a:t>continuo</a:t>
            </a:r>
          </a:p>
        </p:txBody>
      </p:sp>
      <p:sp>
        <p:nvSpPr>
          <p:cNvPr id="3" name="Content Placeholder 2">
            <a:extLst>
              <a:ext uri="{FF2B5EF4-FFF2-40B4-BE49-F238E27FC236}">
                <a16:creationId xmlns:a16="http://schemas.microsoft.com/office/drawing/2014/main" id="{C1F66044-8547-D821-C729-85A5C1C86612}"/>
              </a:ext>
            </a:extLst>
          </p:cNvPr>
          <p:cNvSpPr>
            <a:spLocks noGrp="1"/>
          </p:cNvSpPr>
          <p:nvPr>
            <p:ph sz="quarter" idx="13"/>
          </p:nvPr>
        </p:nvSpPr>
        <p:spPr>
          <a:xfrm>
            <a:off x="0" y="861391"/>
            <a:ext cx="12192000" cy="5996609"/>
          </a:xfrm>
          <a:pattFill prst="pct50">
            <a:fgClr>
              <a:schemeClr val="accent1">
                <a:lumMod val="60000"/>
                <a:lumOff val="40000"/>
              </a:schemeClr>
            </a:fgClr>
            <a:bgClr>
              <a:schemeClr val="bg1"/>
            </a:bgClr>
          </a:pattFill>
        </p:spPr>
        <p:txBody>
          <a:bodyPr/>
          <a:lstStyle/>
          <a:p>
            <a:r>
              <a:rPr lang="en-GB" dirty="0"/>
              <a:t> Issues and challenges for staff arising from caring for women who have termination of pregnancy for FFA/LLC should form part of team discussions and should be addressed in hospital reviews of bereavement care. </a:t>
            </a:r>
          </a:p>
          <a:p>
            <a:r>
              <a:rPr lang="en-GB" dirty="0"/>
              <a:t> In all cases of termination of pregnancy, a form of certification must be completed as specified by the Health (Regulation of Termination of Pregnancy) Act 2018. This is the responsibility of two medical practitioners and includes the Obstetrician who carries out the termination of pregnancy. </a:t>
            </a:r>
          </a:p>
          <a:p>
            <a:r>
              <a:rPr lang="en-GB" dirty="0"/>
              <a:t> The review committee for matters relating to Section 11 certification (condition likely to lead to death of </a:t>
            </a:r>
            <a:r>
              <a:rPr lang="en-GB" dirty="0" err="1"/>
              <a:t>fetus</a:t>
            </a:r>
            <a:r>
              <a:rPr lang="en-GB" dirty="0"/>
              <a:t>) should be constituted by </a:t>
            </a:r>
            <a:r>
              <a:rPr lang="en-GB" dirty="0" err="1"/>
              <a:t>fetal</a:t>
            </a:r>
            <a:r>
              <a:rPr lang="en-GB" dirty="0"/>
              <a:t> medicine specialists, as well as specialists in Neonatology/ Paediatrics. </a:t>
            </a:r>
          </a:p>
          <a:p>
            <a:r>
              <a:rPr lang="en-GB" dirty="0"/>
              <a:t> Termination of pregnancy service providers must conduct regular audit of the care they provide. The recommendations within this guideline can serve as criteria for audit. </a:t>
            </a:r>
          </a:p>
          <a:p>
            <a:endParaRPr lang="en-GB" dirty="0"/>
          </a:p>
        </p:txBody>
      </p:sp>
    </p:spTree>
    <p:extLst>
      <p:ext uri="{BB962C8B-B14F-4D97-AF65-F5344CB8AC3E}">
        <p14:creationId xmlns:p14="http://schemas.microsoft.com/office/powerpoint/2010/main" val="38759729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111E-14E0-C573-2058-3C6E7D464AF6}"/>
              </a:ext>
            </a:extLst>
          </p:cNvPr>
          <p:cNvSpPr>
            <a:spLocks noGrp="1"/>
          </p:cNvSpPr>
          <p:nvPr>
            <p:ph type="title"/>
          </p:nvPr>
        </p:nvSpPr>
        <p:spPr>
          <a:xfrm>
            <a:off x="0" y="1"/>
            <a:ext cx="12191999" cy="1643270"/>
          </a:xfrm>
          <a:pattFill prst="pct80">
            <a:fgClr>
              <a:schemeClr val="accent1">
                <a:lumMod val="60000"/>
                <a:lumOff val="40000"/>
              </a:schemeClr>
            </a:fgClr>
            <a:bgClr>
              <a:schemeClr val="bg1"/>
            </a:bgClr>
          </a:pattFill>
        </p:spPr>
        <p:txBody>
          <a:bodyPr/>
          <a:lstStyle/>
          <a:p>
            <a:r>
              <a:rPr lang="en-GB" dirty="0"/>
              <a:t>Important definitions</a:t>
            </a:r>
          </a:p>
        </p:txBody>
      </p:sp>
      <p:sp>
        <p:nvSpPr>
          <p:cNvPr id="3" name="Content Placeholder 2">
            <a:extLst>
              <a:ext uri="{FF2B5EF4-FFF2-40B4-BE49-F238E27FC236}">
                <a16:creationId xmlns:a16="http://schemas.microsoft.com/office/drawing/2014/main" id="{CA832BC7-D541-A68E-1C1F-EA43773A118F}"/>
              </a:ext>
            </a:extLst>
          </p:cNvPr>
          <p:cNvSpPr>
            <a:spLocks noGrp="1"/>
          </p:cNvSpPr>
          <p:nvPr>
            <p:ph sz="quarter" idx="13"/>
          </p:nvPr>
        </p:nvSpPr>
        <p:spPr>
          <a:xfrm>
            <a:off x="0" y="1643270"/>
            <a:ext cx="12192000" cy="5214730"/>
          </a:xfrm>
          <a:pattFill prst="pct50">
            <a:fgClr>
              <a:schemeClr val="accent1">
                <a:lumMod val="60000"/>
                <a:lumOff val="40000"/>
              </a:schemeClr>
            </a:fgClr>
            <a:bgClr>
              <a:schemeClr val="bg1"/>
            </a:bgClr>
          </a:pattFill>
        </p:spPr>
        <p:txBody>
          <a:bodyPr>
            <a:normAutofit/>
          </a:bodyPr>
          <a:lstStyle/>
          <a:p>
            <a:r>
              <a:rPr lang="en-GB" sz="2800" dirty="0">
                <a:highlight>
                  <a:srgbClr val="FFFF00"/>
                </a:highlight>
              </a:rPr>
              <a:t>Stillbirth </a:t>
            </a:r>
          </a:p>
          <a:p>
            <a:r>
              <a:rPr lang="en-GB" sz="2800" dirty="0"/>
              <a:t>Babies born dead after the 24th week of pregnancy are defined in law as a Stillbirth and must be registered as such, regardless of whether a termination of pregnancy has been performed. </a:t>
            </a:r>
          </a:p>
          <a:p>
            <a:r>
              <a:rPr lang="en-GB" sz="2800" dirty="0">
                <a:highlight>
                  <a:srgbClr val="FFFF00"/>
                </a:highlight>
              </a:rPr>
              <a:t>Neonatal Death </a:t>
            </a:r>
          </a:p>
          <a:p>
            <a:r>
              <a:rPr lang="en-GB" sz="2800" dirty="0"/>
              <a:t>Babies born with signs of life who die in the neonatal period must be registered. The responsible Obstetrician as appropriate completes the Death Notification form (part 1). </a:t>
            </a:r>
            <a:endParaRPr lang="en-GB" dirty="0"/>
          </a:p>
        </p:txBody>
      </p:sp>
    </p:spTree>
    <p:extLst>
      <p:ext uri="{BB962C8B-B14F-4D97-AF65-F5344CB8AC3E}">
        <p14:creationId xmlns:p14="http://schemas.microsoft.com/office/powerpoint/2010/main" val="8122625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C08B-EEE8-9418-6626-815EF8DFA7C9}"/>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FDCC1845-27F2-8E70-C187-5952D8570474}"/>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96F0AFE7-7EC3-7D0E-4EBA-C87C68403CFA}"/>
              </a:ext>
            </a:extLst>
          </p:cNvPr>
          <p:cNvPicPr>
            <a:picLocks noChangeAspect="1"/>
          </p:cNvPicPr>
          <p:nvPr/>
        </p:nvPicPr>
        <p:blipFill>
          <a:blip r:embed="rId3"/>
          <a:stretch>
            <a:fillRect/>
          </a:stretch>
        </p:blipFill>
        <p:spPr>
          <a:xfrm>
            <a:off x="1" y="-967409"/>
            <a:ext cx="12072730" cy="8123583"/>
          </a:xfrm>
          <a:prstGeom prst="rect">
            <a:avLst/>
          </a:prstGeom>
        </p:spPr>
      </p:pic>
    </p:spTree>
    <p:extLst>
      <p:ext uri="{BB962C8B-B14F-4D97-AF65-F5344CB8AC3E}">
        <p14:creationId xmlns:p14="http://schemas.microsoft.com/office/powerpoint/2010/main" val="20287719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8727-62FE-B36C-67E0-48EFA45F1139}"/>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5983C4B5-6CA7-1D73-D25B-E7FE9A0E9096}"/>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AD765958-065B-49A6-B0D3-9598891CC4CE}"/>
              </a:ext>
            </a:extLst>
          </p:cNvPr>
          <p:cNvPicPr>
            <a:picLocks noChangeAspect="1"/>
          </p:cNvPicPr>
          <p:nvPr/>
        </p:nvPicPr>
        <p:blipFill>
          <a:blip r:embed="rId3"/>
          <a:stretch>
            <a:fillRect/>
          </a:stretch>
        </p:blipFill>
        <p:spPr>
          <a:xfrm>
            <a:off x="0" y="-1073426"/>
            <a:ext cx="12192000" cy="7931426"/>
          </a:xfrm>
          <a:prstGeom prst="rect">
            <a:avLst/>
          </a:prstGeom>
        </p:spPr>
      </p:pic>
    </p:spTree>
    <p:extLst>
      <p:ext uri="{BB962C8B-B14F-4D97-AF65-F5344CB8AC3E}">
        <p14:creationId xmlns:p14="http://schemas.microsoft.com/office/powerpoint/2010/main" val="30977475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CB28-60F1-C97D-B541-9DC0EB71A0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E88ECC1-C59F-3748-8008-3D277C736F8E}"/>
              </a:ext>
            </a:extLst>
          </p:cNvPr>
          <p:cNvSpPr>
            <a:spLocks noGrp="1"/>
          </p:cNvSpPr>
          <p:nvPr>
            <p:ph sz="quarter" idx="13"/>
          </p:nvPr>
        </p:nvSpPr>
        <p:spPr/>
        <p:txBody>
          <a:bodyPr/>
          <a:lstStyle/>
          <a:p>
            <a:endParaRPr lang="en-GB"/>
          </a:p>
        </p:txBody>
      </p:sp>
      <p:pic>
        <p:nvPicPr>
          <p:cNvPr id="5" name="Picture 4">
            <a:extLst>
              <a:ext uri="{FF2B5EF4-FFF2-40B4-BE49-F238E27FC236}">
                <a16:creationId xmlns:a16="http://schemas.microsoft.com/office/drawing/2014/main" id="{FA3AE479-0806-51EF-24FA-283F094C209C}"/>
              </a:ext>
            </a:extLst>
          </p:cNvPr>
          <p:cNvPicPr>
            <a:picLocks noChangeAspect="1"/>
          </p:cNvPicPr>
          <p:nvPr/>
        </p:nvPicPr>
        <p:blipFill>
          <a:blip r:embed="rId2"/>
          <a:stretch>
            <a:fillRect/>
          </a:stretch>
        </p:blipFill>
        <p:spPr>
          <a:xfrm>
            <a:off x="0" y="-1126435"/>
            <a:ext cx="12191999" cy="7984435"/>
          </a:xfrm>
          <a:prstGeom prst="rect">
            <a:avLst/>
          </a:prstGeom>
        </p:spPr>
      </p:pic>
    </p:spTree>
    <p:extLst>
      <p:ext uri="{BB962C8B-B14F-4D97-AF65-F5344CB8AC3E}">
        <p14:creationId xmlns:p14="http://schemas.microsoft.com/office/powerpoint/2010/main" val="6864242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9D90F-2EB3-1E6F-DFC4-7301A0289CD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BAE60A6-F80A-8674-E29D-01A217CA2549}"/>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25512241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5EB91-91A2-439A-5AA4-2C796456BE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12FE4-9AEB-5C71-5CAE-B6BE085F102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E5C850CA-D2E7-5086-B2B4-7E58CBABEA08}"/>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50A1A3DA-E60C-1577-8CE7-A430C60DE5F9}"/>
              </a:ext>
            </a:extLst>
          </p:cNvPr>
          <p:cNvPicPr>
            <a:picLocks noChangeAspect="1"/>
          </p:cNvPicPr>
          <p:nvPr/>
        </p:nvPicPr>
        <p:blipFill>
          <a:blip r:embed="rId3"/>
          <a:stretch>
            <a:fillRect/>
          </a:stretch>
        </p:blipFill>
        <p:spPr>
          <a:xfrm>
            <a:off x="0" y="-649357"/>
            <a:ext cx="12443791" cy="7626627"/>
          </a:xfrm>
          <a:prstGeom prst="rect">
            <a:avLst/>
          </a:prstGeom>
        </p:spPr>
      </p:pic>
    </p:spTree>
    <p:extLst>
      <p:ext uri="{BB962C8B-B14F-4D97-AF65-F5344CB8AC3E}">
        <p14:creationId xmlns:p14="http://schemas.microsoft.com/office/powerpoint/2010/main" val="27649807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pattFill prst="pct5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26D45-FDD0-D8CA-7ADE-47505B38BF08}"/>
              </a:ext>
            </a:extLst>
          </p:cNvPr>
          <p:cNvSpPr>
            <a:spLocks noGrp="1"/>
          </p:cNvSpPr>
          <p:nvPr>
            <p:ph type="title"/>
          </p:nvPr>
        </p:nvSpPr>
        <p:spPr>
          <a:xfrm>
            <a:off x="0" y="2"/>
            <a:ext cx="12191999" cy="993912"/>
          </a:xfrm>
          <a:pattFill prst="pct60">
            <a:fgClr>
              <a:srgbClr val="00B0F0"/>
            </a:fgClr>
            <a:bgClr>
              <a:schemeClr val="bg1"/>
            </a:bgClr>
          </a:pattFill>
        </p:spPr>
        <p:txBody>
          <a:bodyPr/>
          <a:lstStyle/>
          <a:p>
            <a:r>
              <a:rPr lang="en-GB" dirty="0"/>
              <a:t>Purpose and Scope</a:t>
            </a:r>
          </a:p>
        </p:txBody>
      </p:sp>
      <p:sp>
        <p:nvSpPr>
          <p:cNvPr id="3" name="Content Placeholder 2">
            <a:extLst>
              <a:ext uri="{FF2B5EF4-FFF2-40B4-BE49-F238E27FC236}">
                <a16:creationId xmlns:a16="http://schemas.microsoft.com/office/drawing/2014/main" id="{8C55E794-8B2A-390A-7972-D8741E6F5CB3}"/>
              </a:ext>
            </a:extLst>
          </p:cNvPr>
          <p:cNvSpPr>
            <a:spLocks noGrp="1"/>
          </p:cNvSpPr>
          <p:nvPr>
            <p:ph sz="quarter" idx="13"/>
          </p:nvPr>
        </p:nvSpPr>
        <p:spPr>
          <a:xfrm>
            <a:off x="0" y="993914"/>
            <a:ext cx="12191998" cy="5864085"/>
          </a:xfrm>
          <a:pattFill prst="pct50">
            <a:fgClr>
              <a:schemeClr val="accent1">
                <a:lumMod val="60000"/>
                <a:lumOff val="40000"/>
              </a:schemeClr>
            </a:fgClr>
            <a:bgClr>
              <a:schemeClr val="bg1"/>
            </a:bgClr>
          </a:pattFill>
        </p:spPr>
        <p:txBody>
          <a:bodyPr/>
          <a:lstStyle/>
          <a:p>
            <a:r>
              <a:rPr lang="en-GB" sz="2800" dirty="0"/>
              <a:t>The purpose of this guideline is to assist all healthcare professionals in the management of first trimester spontaneous miscarriage. </a:t>
            </a:r>
          </a:p>
          <a:p>
            <a:r>
              <a:rPr lang="en-GB" sz="2800" dirty="0"/>
              <a:t>Background and Introduction </a:t>
            </a:r>
          </a:p>
          <a:p>
            <a:endParaRPr lang="en-GB" sz="2800" dirty="0"/>
          </a:p>
          <a:p>
            <a:r>
              <a:rPr lang="en-GB" sz="2800" dirty="0"/>
              <a:t>Spontaneous miscarriage is the commonest complication of pregnancy. It occurs in up to 20% of clinical pregnancies equating to approximately 15,000 miscarriages per annum in Ireland</a:t>
            </a:r>
            <a:r>
              <a:rPr lang="en-GB" dirty="0"/>
              <a:t>. </a:t>
            </a:r>
          </a:p>
          <a:p>
            <a:endParaRPr lang="en-GB" dirty="0"/>
          </a:p>
        </p:txBody>
      </p:sp>
    </p:spTree>
    <p:extLst>
      <p:ext uri="{BB962C8B-B14F-4D97-AF65-F5344CB8AC3E}">
        <p14:creationId xmlns:p14="http://schemas.microsoft.com/office/powerpoint/2010/main" val="5885892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pattFill prst="pct50">
          <a:fgClr>
            <a:srgbClr val="00B0F0"/>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A3A7-B930-1922-9CD5-329F4E7C6D65}"/>
              </a:ext>
            </a:extLst>
          </p:cNvPr>
          <p:cNvSpPr>
            <a:spLocks noGrp="1"/>
          </p:cNvSpPr>
          <p:nvPr>
            <p:ph type="title"/>
          </p:nvPr>
        </p:nvSpPr>
        <p:spPr>
          <a:xfrm>
            <a:off x="0" y="1"/>
            <a:ext cx="12191999" cy="980659"/>
          </a:xfrm>
          <a:pattFill prst="pct80">
            <a:fgClr>
              <a:schemeClr val="accent1">
                <a:lumMod val="60000"/>
                <a:lumOff val="40000"/>
              </a:schemeClr>
            </a:fgClr>
            <a:bgClr>
              <a:schemeClr val="bg1"/>
            </a:bgClr>
          </a:pattFill>
        </p:spPr>
        <p:txBody>
          <a:bodyPr>
            <a:normAutofit/>
          </a:bodyPr>
          <a:lstStyle/>
          <a:p>
            <a:r>
              <a:rPr lang="en-GB" dirty="0"/>
              <a:t>Terminology</a:t>
            </a:r>
          </a:p>
        </p:txBody>
      </p:sp>
      <p:sp>
        <p:nvSpPr>
          <p:cNvPr id="3" name="Content Placeholder 2">
            <a:extLst>
              <a:ext uri="{FF2B5EF4-FFF2-40B4-BE49-F238E27FC236}">
                <a16:creationId xmlns:a16="http://schemas.microsoft.com/office/drawing/2014/main" id="{7DE0A741-1FFC-5B49-94A2-0299050B7F8B}"/>
              </a:ext>
            </a:extLst>
          </p:cNvPr>
          <p:cNvSpPr>
            <a:spLocks noGrp="1"/>
          </p:cNvSpPr>
          <p:nvPr>
            <p:ph sz="quarter" idx="13"/>
          </p:nvPr>
        </p:nvSpPr>
        <p:spPr>
          <a:xfrm>
            <a:off x="1" y="980661"/>
            <a:ext cx="12191999" cy="5877339"/>
          </a:xfrm>
          <a:pattFill prst="pct90">
            <a:fgClr>
              <a:schemeClr val="accent1">
                <a:lumMod val="40000"/>
                <a:lumOff val="60000"/>
              </a:schemeClr>
            </a:fgClr>
            <a:bgClr>
              <a:srgbClr val="00B0F0"/>
            </a:bgClr>
          </a:pattFill>
        </p:spPr>
        <p:txBody>
          <a:bodyPr>
            <a:normAutofit/>
          </a:bodyPr>
          <a:lstStyle/>
          <a:p>
            <a:r>
              <a:rPr lang="en-GB" dirty="0"/>
              <a:t>”.</a:t>
            </a:r>
          </a:p>
          <a:p>
            <a:endParaRPr lang="en-GB" dirty="0"/>
          </a:p>
          <a:p>
            <a:pPr marL="0" indent="0">
              <a:buNone/>
            </a:pPr>
            <a:br>
              <a:rPr lang="en-GB" dirty="0"/>
            </a:br>
            <a:r>
              <a:rPr lang="en-GB" sz="3200" dirty="0"/>
              <a:t>The recommended medical term for pregnancy loss less than 24 weeks should be “miscarriage.</a:t>
            </a:r>
            <a:br>
              <a:rPr lang="en-GB" sz="3200" dirty="0"/>
            </a:br>
            <a:endParaRPr lang="en-GB" sz="3200" dirty="0"/>
          </a:p>
          <a:p>
            <a:pPr marL="0" indent="0">
              <a:buNone/>
            </a:pPr>
            <a:endParaRPr lang="en-GB" dirty="0"/>
          </a:p>
          <a:p>
            <a:r>
              <a:rPr lang="en-GB" sz="3200" dirty="0"/>
              <a:t> </a:t>
            </a:r>
          </a:p>
        </p:txBody>
      </p:sp>
    </p:spTree>
    <p:extLst>
      <p:ext uri="{BB962C8B-B14F-4D97-AF65-F5344CB8AC3E}">
        <p14:creationId xmlns:p14="http://schemas.microsoft.com/office/powerpoint/2010/main" val="39150628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2CA0D-D297-BAE8-C2F7-F5D936C38D82}"/>
              </a:ext>
            </a:extLst>
          </p:cNvPr>
          <p:cNvSpPr>
            <a:spLocks noGrp="1"/>
          </p:cNvSpPr>
          <p:nvPr>
            <p:ph type="title"/>
          </p:nvPr>
        </p:nvSpPr>
        <p:spPr>
          <a:xfrm>
            <a:off x="0" y="2"/>
            <a:ext cx="12191999" cy="1258956"/>
          </a:xfrm>
          <a:pattFill prst="pct70">
            <a:fgClr>
              <a:srgbClr val="00B0F0"/>
            </a:fgClr>
            <a:bgClr>
              <a:schemeClr val="bg1"/>
            </a:bgClr>
          </a:pattFill>
        </p:spPr>
        <p:txBody>
          <a:bodyPr/>
          <a:lstStyle/>
          <a:p>
            <a:r>
              <a:rPr lang="en-GB" dirty="0">
                <a:highlight>
                  <a:srgbClr val="FFFF00"/>
                </a:highlight>
              </a:rPr>
              <a:t>Ultrasound and Embryo Development</a:t>
            </a:r>
            <a:endParaRPr lang="en-GB" dirty="0"/>
          </a:p>
        </p:txBody>
      </p:sp>
      <p:sp>
        <p:nvSpPr>
          <p:cNvPr id="3" name="Content Placeholder 2">
            <a:extLst>
              <a:ext uri="{FF2B5EF4-FFF2-40B4-BE49-F238E27FC236}">
                <a16:creationId xmlns:a16="http://schemas.microsoft.com/office/drawing/2014/main" id="{9D7EA906-34AE-12FF-13CA-1D51CDC2D945}"/>
              </a:ext>
            </a:extLst>
          </p:cNvPr>
          <p:cNvSpPr>
            <a:spLocks noGrp="1"/>
          </p:cNvSpPr>
          <p:nvPr>
            <p:ph sz="quarter" idx="13"/>
          </p:nvPr>
        </p:nvSpPr>
        <p:spPr>
          <a:xfrm>
            <a:off x="0" y="1258957"/>
            <a:ext cx="12192000" cy="5599043"/>
          </a:xfrm>
          <a:pattFill prst="pct50">
            <a:fgClr>
              <a:schemeClr val="accent1">
                <a:lumMod val="40000"/>
                <a:lumOff val="60000"/>
              </a:schemeClr>
            </a:fgClr>
            <a:bgClr>
              <a:schemeClr val="bg1"/>
            </a:bgClr>
          </a:pattFill>
        </p:spPr>
        <p:txBody>
          <a:bodyPr/>
          <a:lstStyle/>
          <a:p>
            <a:r>
              <a:rPr lang="en-GB" dirty="0">
                <a:highlight>
                  <a:srgbClr val="FFFF00"/>
                </a:highlight>
              </a:rPr>
              <a:t>:</a:t>
            </a:r>
          </a:p>
          <a:p>
            <a:r>
              <a:rPr lang="en-GB" sz="3200" dirty="0"/>
              <a:t>The first ultrasound evidence of pregnancy is the </a:t>
            </a:r>
            <a:r>
              <a:rPr lang="en-GB" sz="3200" dirty="0">
                <a:highlight>
                  <a:srgbClr val="FFFF00"/>
                </a:highlight>
              </a:rPr>
              <a:t>gestational sac within the thickened decidua. This </a:t>
            </a:r>
            <a:r>
              <a:rPr lang="en-GB" sz="3200" dirty="0"/>
              <a:t>sac which represents the chorionic cavity is a small anechoic </a:t>
            </a:r>
            <a:r>
              <a:rPr lang="en-GB" sz="3200" dirty="0">
                <a:highlight>
                  <a:srgbClr val="FFFF00"/>
                </a:highlight>
              </a:rPr>
              <a:t>fluid collection surrounded by an echogenic ring that </a:t>
            </a:r>
            <a:r>
              <a:rPr lang="en-GB" sz="3200" dirty="0"/>
              <a:t>represents trophoblasts and decidual reaction. It is possible to identify the sac with transvaginal ultrasound by 4 weeks and 2 days when the mean diameter is 2-3 mm.</a:t>
            </a:r>
          </a:p>
          <a:p>
            <a:endParaRPr lang="en-GB" dirty="0"/>
          </a:p>
        </p:txBody>
      </p:sp>
    </p:spTree>
    <p:extLst>
      <p:ext uri="{BB962C8B-B14F-4D97-AF65-F5344CB8AC3E}">
        <p14:creationId xmlns:p14="http://schemas.microsoft.com/office/powerpoint/2010/main" val="86822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66CC-4467-35FC-AB11-9C877AB9A6D9}"/>
              </a:ext>
            </a:extLst>
          </p:cNvPr>
          <p:cNvSpPr>
            <a:spLocks noGrp="1"/>
          </p:cNvSpPr>
          <p:nvPr>
            <p:ph type="title"/>
          </p:nvPr>
        </p:nvSpPr>
        <p:spPr>
          <a:xfrm>
            <a:off x="913775" y="0"/>
            <a:ext cx="10364451" cy="1020418"/>
          </a:xfrm>
        </p:spPr>
        <p:txBody>
          <a:bodyPr>
            <a:normAutofit/>
          </a:bodyPr>
          <a:lstStyle/>
          <a:p>
            <a:r>
              <a:rPr lang="en-GB" dirty="0"/>
              <a:t>CONTINUE OF RECOMMENDATION</a:t>
            </a:r>
          </a:p>
        </p:txBody>
      </p:sp>
      <p:sp>
        <p:nvSpPr>
          <p:cNvPr id="3" name="Content Placeholder 2">
            <a:extLst>
              <a:ext uri="{FF2B5EF4-FFF2-40B4-BE49-F238E27FC236}">
                <a16:creationId xmlns:a16="http://schemas.microsoft.com/office/drawing/2014/main" id="{C3C57F0B-4CF9-61D4-B518-E32B0D516A66}"/>
              </a:ext>
            </a:extLst>
          </p:cNvPr>
          <p:cNvSpPr>
            <a:spLocks noGrp="1"/>
          </p:cNvSpPr>
          <p:nvPr>
            <p:ph sz="quarter" idx="13"/>
          </p:nvPr>
        </p:nvSpPr>
        <p:spPr>
          <a:xfrm>
            <a:off x="0" y="1020418"/>
            <a:ext cx="12008285" cy="6051160"/>
          </a:xfrm>
        </p:spPr>
        <p:txBody>
          <a:bodyPr>
            <a:noAutofit/>
          </a:bodyPr>
          <a:lstStyle/>
          <a:p>
            <a:pPr marL="0" indent="0">
              <a:buNone/>
            </a:pPr>
            <a:r>
              <a:rPr lang="en-GB" sz="3200" dirty="0"/>
              <a:t>10. We strongly recommend that health care workers providing MTOP should be familiar with potential complications such as heavy vaginal bleeding, ongoing severe pain and retained pregnancy tissue, and their respective management approaches. Best Practice</a:t>
            </a:r>
          </a:p>
          <a:p>
            <a:pPr marL="0" indent="0">
              <a:buNone/>
            </a:pPr>
            <a:r>
              <a:rPr lang="en-GB" sz="3200" dirty="0"/>
              <a:t>11. We </a:t>
            </a:r>
            <a:r>
              <a:rPr lang="en-GB" sz="3200" dirty="0">
                <a:highlight>
                  <a:srgbClr val="FFFF00"/>
                </a:highlight>
              </a:rPr>
              <a:t>suggest that ectopic pregnancy be considered in any woman attending with severe, ongoing pain in the setting of minimal vaginal bleeding following </a:t>
            </a:r>
            <a:r>
              <a:rPr lang="en-GB" sz="3200" dirty="0"/>
              <a:t>MTOP. Best Practice        </a:t>
            </a:r>
            <a:r>
              <a:rPr lang="en-GB" b="1" dirty="0">
                <a:highlight>
                  <a:srgbClr val="FFFF00"/>
                </a:highlight>
              </a:rPr>
              <a:t>Exam questions</a:t>
            </a:r>
          </a:p>
          <a:p>
            <a:pPr marL="0" indent="0">
              <a:buNone/>
            </a:pPr>
            <a:endParaRPr lang="en-GB" sz="3200" dirty="0"/>
          </a:p>
        </p:txBody>
      </p:sp>
    </p:spTree>
    <p:extLst>
      <p:ext uri="{BB962C8B-B14F-4D97-AF65-F5344CB8AC3E}">
        <p14:creationId xmlns:p14="http://schemas.microsoft.com/office/powerpoint/2010/main" val="874050535"/>
      </p:ext>
    </p:extLst>
  </p:cSld>
  <p:clrMapOvr>
    <a:masterClrMapping/>
  </p:clrMapOvr>
  <p:extLst>
    <p:ext uri="{6950BFC3-D8DA-4A85-94F7-54DA5524770B}">
      <p188:commentRel xmlns:p188="http://schemas.microsoft.com/office/powerpoint/2018/8/main" r:id="rId2"/>
    </p:ext>
  </p:extLs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7454-41E0-5EC9-F2AD-6E0056E8A688}"/>
              </a:ext>
            </a:extLst>
          </p:cNvPr>
          <p:cNvSpPr>
            <a:spLocks noGrp="1"/>
          </p:cNvSpPr>
          <p:nvPr>
            <p:ph type="title"/>
          </p:nvPr>
        </p:nvSpPr>
        <p:spPr>
          <a:xfrm>
            <a:off x="0" y="1"/>
            <a:ext cx="12191999" cy="371060"/>
          </a:xfrm>
          <a:pattFill prst="pct70">
            <a:fgClr>
              <a:schemeClr val="accent1">
                <a:lumMod val="75000"/>
              </a:schemeClr>
            </a:fgClr>
            <a:bgClr>
              <a:schemeClr val="bg1"/>
            </a:bgClr>
          </a:pattFill>
        </p:spPr>
        <p:txBody>
          <a:bodyPr>
            <a:normAutofit fontScale="90000"/>
          </a:bodyPr>
          <a:lstStyle/>
          <a:p>
            <a:r>
              <a:rPr lang="en-GB" dirty="0"/>
              <a:t>continuo</a:t>
            </a:r>
          </a:p>
        </p:txBody>
      </p:sp>
      <p:sp>
        <p:nvSpPr>
          <p:cNvPr id="3" name="Content Placeholder 2">
            <a:extLst>
              <a:ext uri="{FF2B5EF4-FFF2-40B4-BE49-F238E27FC236}">
                <a16:creationId xmlns:a16="http://schemas.microsoft.com/office/drawing/2014/main" id="{787CC6B6-C0B0-DBE9-6926-D9B543A5616B}"/>
              </a:ext>
            </a:extLst>
          </p:cNvPr>
          <p:cNvSpPr>
            <a:spLocks noGrp="1"/>
          </p:cNvSpPr>
          <p:nvPr>
            <p:ph sz="quarter" idx="13"/>
          </p:nvPr>
        </p:nvSpPr>
        <p:spPr>
          <a:xfrm>
            <a:off x="0" y="371061"/>
            <a:ext cx="12191998" cy="6486937"/>
          </a:xfrm>
          <a:pattFill prst="pct50">
            <a:fgClr>
              <a:schemeClr val="accent1">
                <a:lumMod val="40000"/>
                <a:lumOff val="60000"/>
              </a:schemeClr>
            </a:fgClr>
            <a:bgClr>
              <a:schemeClr val="bg1"/>
            </a:bgClr>
          </a:pattFill>
        </p:spPr>
        <p:txBody>
          <a:bodyPr>
            <a:normAutofit/>
          </a:bodyPr>
          <a:lstStyle/>
          <a:p>
            <a:r>
              <a:rPr lang="en-GB" sz="2400" dirty="0">
                <a:highlight>
                  <a:srgbClr val="FFFF00"/>
                </a:highlight>
              </a:rPr>
              <a:t>The yolk sac is the first structure often seen within the gestational sac </a:t>
            </a:r>
            <a:r>
              <a:rPr lang="en-GB" sz="2400" dirty="0"/>
              <a:t>and it confirms an intrauterine pregnancy. </a:t>
            </a:r>
          </a:p>
          <a:p>
            <a:r>
              <a:rPr lang="en-GB" sz="2400" dirty="0"/>
              <a:t>yolk sac is first seen by transvaginal ultrasound when the mean gestational sac diameter </a:t>
            </a:r>
            <a:r>
              <a:rPr lang="en-GB" sz="2400" dirty="0">
                <a:highlight>
                  <a:srgbClr val="FFFF00"/>
                </a:highlight>
              </a:rPr>
              <a:t>is ≥5 mm</a:t>
            </a:r>
            <a:r>
              <a:rPr lang="en-GB" sz="2400" dirty="0"/>
              <a:t>.</a:t>
            </a:r>
          </a:p>
          <a:p>
            <a:r>
              <a:rPr lang="en-GB" sz="2400" dirty="0"/>
              <a:t>The amnion is a thin, rounded membrane surrounding the embryo and is completely </a:t>
            </a:r>
            <a:r>
              <a:rPr lang="en-GB" sz="2400" dirty="0">
                <a:highlight>
                  <a:srgbClr val="FFFF00"/>
                </a:highlight>
              </a:rPr>
              <a:t>enveloped by the thick echogenic chorion.</a:t>
            </a:r>
          </a:p>
          <a:p>
            <a:pPr marL="0" indent="0">
              <a:buNone/>
            </a:pPr>
            <a:r>
              <a:rPr lang="en-GB" sz="2400" dirty="0"/>
              <a:t>. The yolk sac is situated between the amnion and the chorion.</a:t>
            </a:r>
          </a:p>
          <a:p>
            <a:r>
              <a:rPr lang="en-GB" sz="2400" dirty="0"/>
              <a:t>At 5–7 weeks gestation both the embryo and gestational sac should grow at approximately 1 mm per day</a:t>
            </a:r>
          </a:p>
          <a:p>
            <a:r>
              <a:rPr lang="en-GB" sz="2400" dirty="0">
                <a:highlight>
                  <a:srgbClr val="FFFF00"/>
                </a:highlight>
              </a:rPr>
              <a:t>From 5 ½ - 6 ½ weeks gestation a </a:t>
            </a:r>
            <a:r>
              <a:rPr lang="en-GB" sz="2400" dirty="0" err="1">
                <a:highlight>
                  <a:srgbClr val="FFFF00"/>
                </a:highlight>
              </a:rPr>
              <a:t>fetal</a:t>
            </a:r>
            <a:r>
              <a:rPr lang="en-GB" sz="2400" dirty="0">
                <a:highlight>
                  <a:srgbClr val="FFFF00"/>
                </a:highlight>
              </a:rPr>
              <a:t> heart rate of less than 100 beats per minute is normal. During the following 3 weeks there is a rapid increase up to 180 beats per minute</a:t>
            </a:r>
            <a:r>
              <a:rPr lang="en-GB" sz="2400" dirty="0"/>
              <a:t>.</a:t>
            </a:r>
          </a:p>
        </p:txBody>
      </p:sp>
    </p:spTree>
    <p:extLst>
      <p:ext uri="{BB962C8B-B14F-4D97-AF65-F5344CB8AC3E}">
        <p14:creationId xmlns:p14="http://schemas.microsoft.com/office/powerpoint/2010/main" val="40456378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5955-3CB4-F502-9947-884518F6D13A}"/>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FED65F78-BC94-0E6E-2E31-208052ADB805}"/>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4FE6C842-E8F1-BB95-D80F-7417F10ECD8F}"/>
              </a:ext>
            </a:extLst>
          </p:cNvPr>
          <p:cNvPicPr>
            <a:picLocks noChangeAspect="1"/>
          </p:cNvPicPr>
          <p:nvPr/>
        </p:nvPicPr>
        <p:blipFill>
          <a:blip r:embed="rId3"/>
          <a:stretch>
            <a:fillRect/>
          </a:stretch>
        </p:blipFill>
        <p:spPr>
          <a:xfrm>
            <a:off x="463827" y="-781878"/>
            <a:ext cx="10813774" cy="7639878"/>
          </a:xfrm>
          <a:prstGeom prst="rect">
            <a:avLst/>
          </a:prstGeom>
        </p:spPr>
      </p:pic>
    </p:spTree>
    <p:extLst>
      <p:ext uri="{BB962C8B-B14F-4D97-AF65-F5344CB8AC3E}">
        <p14:creationId xmlns:p14="http://schemas.microsoft.com/office/powerpoint/2010/main" val="8281693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90D7-5489-048A-D6A2-0B69CC26F2C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A97F9D6F-32D8-EC80-4469-E184A0D2836C}"/>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0CD9DA0C-81B9-4088-62A3-5C60BAC736E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693148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1ED3-71B7-D32D-C058-D5DBE5191FBD}"/>
              </a:ext>
            </a:extLst>
          </p:cNvPr>
          <p:cNvSpPr>
            <a:spLocks noGrp="1"/>
          </p:cNvSpPr>
          <p:nvPr>
            <p:ph type="title"/>
          </p:nvPr>
        </p:nvSpPr>
        <p:spPr>
          <a:xfrm>
            <a:off x="0" y="1"/>
            <a:ext cx="12191999" cy="1232451"/>
          </a:xfrm>
          <a:pattFill prst="pct70">
            <a:fgClr>
              <a:srgbClr val="00B0F0"/>
            </a:fgClr>
            <a:bgClr>
              <a:schemeClr val="bg1"/>
            </a:bgClr>
          </a:pattFill>
        </p:spPr>
        <p:txBody>
          <a:bodyPr/>
          <a:lstStyle/>
          <a:p>
            <a:r>
              <a:rPr lang="en-GB" dirty="0"/>
              <a:t>Ultrasound determination of pregnancy loss</a:t>
            </a:r>
          </a:p>
        </p:txBody>
      </p:sp>
      <p:sp>
        <p:nvSpPr>
          <p:cNvPr id="3" name="Content Placeholder 2">
            <a:extLst>
              <a:ext uri="{FF2B5EF4-FFF2-40B4-BE49-F238E27FC236}">
                <a16:creationId xmlns:a16="http://schemas.microsoft.com/office/drawing/2014/main" id="{2546CC66-64F8-9EB9-A299-6B6DB05F52ED}"/>
              </a:ext>
            </a:extLst>
          </p:cNvPr>
          <p:cNvSpPr>
            <a:spLocks noGrp="1"/>
          </p:cNvSpPr>
          <p:nvPr>
            <p:ph sz="quarter" idx="13"/>
          </p:nvPr>
        </p:nvSpPr>
        <p:spPr>
          <a:xfrm>
            <a:off x="0" y="1232452"/>
            <a:ext cx="12192000" cy="5625548"/>
          </a:xfrm>
          <a:pattFill prst="pct50">
            <a:fgClr>
              <a:srgbClr val="00B0F0"/>
            </a:fgClr>
            <a:bgClr>
              <a:schemeClr val="bg1"/>
            </a:bgClr>
          </a:pattFill>
        </p:spPr>
        <p:txBody>
          <a:bodyPr/>
          <a:lstStyle/>
          <a:p>
            <a:r>
              <a:rPr lang="en-GB" sz="3200" dirty="0">
                <a:highlight>
                  <a:srgbClr val="FFFF00"/>
                </a:highlight>
              </a:rPr>
              <a:t>When you can not confirm miscarriage  yet</a:t>
            </a:r>
            <a:r>
              <a:rPr lang="en-GB" sz="3200" dirty="0"/>
              <a:t>&gt;&gt;&gt;&gt;&gt;</a:t>
            </a:r>
          </a:p>
          <a:p>
            <a:r>
              <a:rPr lang="en-GB" sz="3200" dirty="0"/>
              <a:t>On </a:t>
            </a:r>
            <a:r>
              <a:rPr lang="en-GB" sz="3200" dirty="0" err="1"/>
              <a:t>tve</a:t>
            </a:r>
            <a:r>
              <a:rPr lang="en-GB" sz="3200" dirty="0"/>
              <a:t> :if the mean gestational </a:t>
            </a:r>
            <a:r>
              <a:rPr lang="en-GB" sz="3200" dirty="0" err="1"/>
              <a:t>sca</a:t>
            </a:r>
            <a:r>
              <a:rPr lang="en-GB" sz="3200" dirty="0"/>
              <a:t> diameter &lt;20mm and there is no yolk sac or embryo</a:t>
            </a:r>
          </a:p>
          <a:p>
            <a:r>
              <a:rPr lang="en-GB" sz="3200" dirty="0"/>
              <a:t>Or</a:t>
            </a:r>
          </a:p>
          <a:p>
            <a:r>
              <a:rPr lang="en-GB" sz="3200" dirty="0"/>
              <a:t>If the  </a:t>
            </a:r>
            <a:r>
              <a:rPr lang="en-GB" sz="3200" dirty="0" err="1"/>
              <a:t>crl</a:t>
            </a:r>
            <a:r>
              <a:rPr lang="en-GB" sz="3200" dirty="0"/>
              <a:t> &lt;8 mm and no </a:t>
            </a:r>
            <a:r>
              <a:rPr lang="en-GB" sz="3200" dirty="0" err="1"/>
              <a:t>fetal</a:t>
            </a:r>
            <a:r>
              <a:rPr lang="en-GB" sz="3200" dirty="0"/>
              <a:t> heart seen after observing for 30 sec</a:t>
            </a:r>
          </a:p>
          <a:p>
            <a:r>
              <a:rPr lang="en-GB" sz="3200" dirty="0">
                <a:highlight>
                  <a:srgbClr val="FFFF00"/>
                </a:highlight>
              </a:rPr>
              <a:t>Then you can not dx miscarriage </a:t>
            </a:r>
            <a:r>
              <a:rPr lang="en-GB" sz="3200" dirty="0"/>
              <a:t>yet&gt;&gt;&gt;&gt;&gt;</a:t>
            </a:r>
            <a:r>
              <a:rPr lang="en-GB" sz="3200" dirty="0">
                <a:highlight>
                  <a:srgbClr val="FFFF00"/>
                </a:highlight>
              </a:rPr>
              <a:t>you </a:t>
            </a:r>
            <a:r>
              <a:rPr lang="en-GB" sz="3200" dirty="0" err="1">
                <a:highlight>
                  <a:srgbClr val="FFFF00"/>
                </a:highlight>
              </a:rPr>
              <a:t>mus</a:t>
            </a:r>
            <a:r>
              <a:rPr lang="en-GB" sz="3200" dirty="0">
                <a:highlight>
                  <a:srgbClr val="FFFF00"/>
                </a:highlight>
              </a:rPr>
              <a:t> repeat the scan in 7-10 days </a:t>
            </a:r>
            <a:r>
              <a:rPr lang="en-GB" dirty="0">
                <a:highlight>
                  <a:srgbClr val="FFFF00"/>
                </a:highlight>
              </a:rPr>
              <a:t>.</a:t>
            </a:r>
          </a:p>
        </p:txBody>
      </p:sp>
    </p:spTree>
    <p:extLst>
      <p:ext uri="{BB962C8B-B14F-4D97-AF65-F5344CB8AC3E}">
        <p14:creationId xmlns:p14="http://schemas.microsoft.com/office/powerpoint/2010/main" val="13077180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074C-7719-367D-8437-987CBCD5B8CD}"/>
              </a:ext>
            </a:extLst>
          </p:cNvPr>
          <p:cNvSpPr>
            <a:spLocks noGrp="1"/>
          </p:cNvSpPr>
          <p:nvPr>
            <p:ph type="title"/>
          </p:nvPr>
        </p:nvSpPr>
        <p:spPr>
          <a:xfrm>
            <a:off x="0" y="0"/>
            <a:ext cx="12191999" cy="45719"/>
          </a:xfrm>
        </p:spPr>
        <p:txBody>
          <a:bodyPr>
            <a:normAutofit fontScale="90000"/>
          </a:bodyPr>
          <a:lstStyle/>
          <a:p>
            <a:endParaRPr lang="en-GB" dirty="0"/>
          </a:p>
        </p:txBody>
      </p:sp>
      <p:sp>
        <p:nvSpPr>
          <p:cNvPr id="3" name="Content Placeholder 2">
            <a:extLst>
              <a:ext uri="{FF2B5EF4-FFF2-40B4-BE49-F238E27FC236}">
                <a16:creationId xmlns:a16="http://schemas.microsoft.com/office/drawing/2014/main" id="{3D7D6DF0-B3F9-B5B2-C837-F354B7CA7905}"/>
              </a:ext>
            </a:extLst>
          </p:cNvPr>
          <p:cNvSpPr>
            <a:spLocks noGrp="1"/>
          </p:cNvSpPr>
          <p:nvPr>
            <p:ph sz="quarter" idx="13"/>
          </p:nvPr>
        </p:nvSpPr>
        <p:spPr>
          <a:xfrm>
            <a:off x="0" y="45719"/>
            <a:ext cx="12191998" cy="6812281"/>
          </a:xfrm>
          <a:pattFill prst="pct25">
            <a:fgClr>
              <a:schemeClr val="accent1">
                <a:lumMod val="60000"/>
                <a:lumOff val="40000"/>
              </a:schemeClr>
            </a:fgClr>
            <a:bgClr>
              <a:schemeClr val="bg1"/>
            </a:bgClr>
          </a:pattFill>
        </p:spPr>
        <p:txBody>
          <a:bodyPr>
            <a:noAutofit/>
          </a:bodyPr>
          <a:lstStyle/>
          <a:p>
            <a:r>
              <a:rPr lang="en-GB" sz="2800" dirty="0">
                <a:highlight>
                  <a:srgbClr val="FFFF00"/>
                </a:highlight>
              </a:rPr>
              <a:t>When you can dx miscarriage (</a:t>
            </a:r>
            <a:r>
              <a:rPr lang="en-GB" sz="2800" dirty="0" err="1">
                <a:highlight>
                  <a:srgbClr val="FFFF00"/>
                </a:highlight>
              </a:rPr>
              <a:t>fetal</a:t>
            </a:r>
            <a:r>
              <a:rPr lang="en-GB" sz="2800" dirty="0">
                <a:highlight>
                  <a:srgbClr val="FFFF00"/>
                </a:highlight>
              </a:rPr>
              <a:t> demise)&gt;&gt;&gt;&gt;&gt;&gt;&gt;</a:t>
            </a:r>
          </a:p>
          <a:p>
            <a:r>
              <a:rPr lang="en-GB" sz="2800" dirty="0"/>
              <a:t>On </a:t>
            </a:r>
            <a:r>
              <a:rPr lang="en-GB" sz="2800" dirty="0" err="1"/>
              <a:t>tvs</a:t>
            </a:r>
            <a:r>
              <a:rPr lang="en-GB" sz="2800" dirty="0"/>
              <a:t>:</a:t>
            </a:r>
          </a:p>
          <a:p>
            <a:r>
              <a:rPr lang="en-GB" sz="2800" dirty="0"/>
              <a:t>There is no </a:t>
            </a:r>
            <a:r>
              <a:rPr lang="en-GB" sz="2800" dirty="0" err="1"/>
              <a:t>fetal</a:t>
            </a:r>
            <a:r>
              <a:rPr lang="en-GB" sz="2800" dirty="0"/>
              <a:t> heart in an embryo with </a:t>
            </a:r>
            <a:r>
              <a:rPr lang="en-GB" sz="2800" dirty="0" err="1"/>
              <a:t>crl</a:t>
            </a:r>
            <a:r>
              <a:rPr lang="en-GB" sz="2800" dirty="0"/>
              <a:t> &gt;7 mm,</a:t>
            </a:r>
          </a:p>
          <a:p>
            <a:r>
              <a:rPr lang="en-GB" sz="2800" dirty="0"/>
              <a:t>Or</a:t>
            </a:r>
          </a:p>
          <a:p>
            <a:r>
              <a:rPr lang="en-GB" sz="2800" dirty="0"/>
              <a:t>The </a:t>
            </a:r>
            <a:r>
              <a:rPr lang="en-GB" sz="2800" dirty="0" err="1"/>
              <a:t>msd</a:t>
            </a:r>
            <a:r>
              <a:rPr lang="en-GB" sz="2800" dirty="0"/>
              <a:t> &gt;20 mm and there is no yolk sac or embryo</a:t>
            </a:r>
          </a:p>
          <a:p>
            <a:endParaRPr lang="en-GB" sz="2800" dirty="0"/>
          </a:p>
          <a:p>
            <a:r>
              <a:rPr lang="en-GB" sz="2800" dirty="0">
                <a:highlight>
                  <a:srgbClr val="FFFF00"/>
                </a:highlight>
              </a:rPr>
              <a:t>If only </a:t>
            </a:r>
            <a:r>
              <a:rPr lang="en-GB" sz="2800" dirty="0" err="1">
                <a:highlight>
                  <a:srgbClr val="FFFF00"/>
                </a:highlight>
              </a:rPr>
              <a:t>tas</a:t>
            </a:r>
            <a:r>
              <a:rPr lang="en-GB" sz="2800" dirty="0">
                <a:highlight>
                  <a:srgbClr val="FFFF00"/>
                </a:highlight>
              </a:rPr>
              <a:t> is available &gt;&gt;&gt;the cut-offs are bigger because </a:t>
            </a:r>
            <a:r>
              <a:rPr lang="en-GB" sz="2800" dirty="0" err="1">
                <a:highlight>
                  <a:srgbClr val="FFFF00"/>
                </a:highlight>
              </a:rPr>
              <a:t>tas</a:t>
            </a:r>
            <a:r>
              <a:rPr lang="en-GB" sz="2800" dirty="0">
                <a:highlight>
                  <a:srgbClr val="FFFF00"/>
                </a:highlight>
              </a:rPr>
              <a:t> is less accurate </a:t>
            </a:r>
          </a:p>
          <a:p>
            <a:r>
              <a:rPr lang="en-GB" sz="2800" dirty="0"/>
              <a:t>You can dx miscarriage if :</a:t>
            </a:r>
          </a:p>
          <a:p>
            <a:r>
              <a:rPr lang="en-GB" sz="2800" dirty="0" err="1"/>
              <a:t>Crl</a:t>
            </a:r>
            <a:r>
              <a:rPr lang="en-GB" sz="2800" dirty="0"/>
              <a:t> &gt;8mm with no </a:t>
            </a:r>
            <a:r>
              <a:rPr lang="en-GB" sz="2800" dirty="0" err="1"/>
              <a:t>fetal</a:t>
            </a:r>
            <a:r>
              <a:rPr lang="en-GB" sz="2800" dirty="0"/>
              <a:t> heart  ,or</a:t>
            </a:r>
          </a:p>
          <a:p>
            <a:r>
              <a:rPr lang="en-GB" sz="2800" dirty="0" err="1"/>
              <a:t>Msd</a:t>
            </a:r>
            <a:r>
              <a:rPr lang="en-GB" sz="2800" dirty="0"/>
              <a:t> &gt;25 mm no yolk sac or embryo</a:t>
            </a:r>
          </a:p>
        </p:txBody>
      </p:sp>
    </p:spTree>
    <p:extLst>
      <p:ext uri="{BB962C8B-B14F-4D97-AF65-F5344CB8AC3E}">
        <p14:creationId xmlns:p14="http://schemas.microsoft.com/office/powerpoint/2010/main" val="3241632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91A6-5D4B-3652-0BA5-F0F4DFF16A1A}"/>
              </a:ext>
            </a:extLst>
          </p:cNvPr>
          <p:cNvSpPr>
            <a:spLocks noGrp="1"/>
          </p:cNvSpPr>
          <p:nvPr>
            <p:ph type="title"/>
          </p:nvPr>
        </p:nvSpPr>
        <p:spPr>
          <a:xfrm>
            <a:off x="0" y="1"/>
            <a:ext cx="12191999" cy="1033669"/>
          </a:xfrm>
          <a:pattFill prst="pct70">
            <a:fgClr>
              <a:schemeClr val="accent1">
                <a:lumMod val="75000"/>
              </a:schemeClr>
            </a:fgClr>
            <a:bgClr>
              <a:schemeClr val="bg1"/>
            </a:bgClr>
          </a:pattFill>
        </p:spPr>
        <p:txBody>
          <a:bodyPr/>
          <a:lstStyle/>
          <a:p>
            <a:r>
              <a:rPr lang="en-GB" dirty="0"/>
              <a:t>continuo</a:t>
            </a:r>
          </a:p>
        </p:txBody>
      </p:sp>
      <p:sp>
        <p:nvSpPr>
          <p:cNvPr id="3" name="Content Placeholder 2">
            <a:extLst>
              <a:ext uri="{FF2B5EF4-FFF2-40B4-BE49-F238E27FC236}">
                <a16:creationId xmlns:a16="http://schemas.microsoft.com/office/drawing/2014/main" id="{D567792D-ABBC-3D42-B381-72C9C41D0448}"/>
              </a:ext>
            </a:extLst>
          </p:cNvPr>
          <p:cNvSpPr>
            <a:spLocks noGrp="1"/>
          </p:cNvSpPr>
          <p:nvPr>
            <p:ph sz="quarter" idx="13"/>
          </p:nvPr>
        </p:nvSpPr>
        <p:spPr>
          <a:xfrm>
            <a:off x="0" y="1033671"/>
            <a:ext cx="12192000" cy="5824330"/>
          </a:xfrm>
          <a:pattFill prst="pct25">
            <a:fgClr>
              <a:schemeClr val="accent1">
                <a:lumMod val="60000"/>
                <a:lumOff val="40000"/>
              </a:schemeClr>
            </a:fgClr>
            <a:bgClr>
              <a:schemeClr val="bg1"/>
            </a:bgClr>
          </a:pattFill>
        </p:spPr>
        <p:txBody>
          <a:bodyPr>
            <a:normAutofit/>
          </a:bodyPr>
          <a:lstStyle/>
          <a:p>
            <a:r>
              <a:rPr lang="en-GB" sz="2400" dirty="0">
                <a:highlight>
                  <a:srgbClr val="FFFF00"/>
                </a:highlight>
              </a:rPr>
              <a:t>The CRL does not include the yolk sac. If the </a:t>
            </a:r>
            <a:r>
              <a:rPr lang="en-GB" sz="2400" dirty="0"/>
              <a:t>mean gestational sac is smaller than expected, the possibility of incorrect dates should always be considered, especially when there is no pain or vaginal bleeding. In these circumstances, a repeat transvaginal scan should be arranged after 7-10 days.</a:t>
            </a:r>
          </a:p>
          <a:p>
            <a:endParaRPr lang="en-GB" sz="2400" dirty="0"/>
          </a:p>
          <a:p>
            <a:r>
              <a:rPr lang="en-GB" sz="2400" dirty="0">
                <a:highlight>
                  <a:srgbClr val="FFFF00"/>
                </a:highlight>
              </a:rPr>
              <a:t>It is not essential for a second sonographer to confirm </a:t>
            </a:r>
            <a:r>
              <a:rPr lang="en-GB" sz="2400" dirty="0" err="1">
                <a:highlight>
                  <a:srgbClr val="FFFF00"/>
                </a:highlight>
              </a:rPr>
              <a:t>fetal</a:t>
            </a:r>
            <a:r>
              <a:rPr lang="en-GB" sz="2400" dirty="0">
                <a:highlight>
                  <a:srgbClr val="FFFF00"/>
                </a:highlight>
              </a:rPr>
              <a:t> demise</a:t>
            </a:r>
            <a:r>
              <a:rPr lang="en-GB" sz="2400" dirty="0"/>
              <a:t>, , provided that the first sonographer is appropriately qualified and has adhered to the guidelines. It may be distressing for the woman to undergo another unnecessary transvaginal assessment. </a:t>
            </a:r>
          </a:p>
          <a:p>
            <a:endParaRPr lang="en-GB" sz="2400" dirty="0"/>
          </a:p>
        </p:txBody>
      </p:sp>
    </p:spTree>
    <p:extLst>
      <p:ext uri="{BB962C8B-B14F-4D97-AF65-F5344CB8AC3E}">
        <p14:creationId xmlns:p14="http://schemas.microsoft.com/office/powerpoint/2010/main" val="36530413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380F7-CA28-75DD-17C9-F5BB88067FF0}"/>
              </a:ext>
            </a:extLst>
          </p:cNvPr>
          <p:cNvSpPr>
            <a:spLocks noGrp="1"/>
          </p:cNvSpPr>
          <p:nvPr>
            <p:ph type="title"/>
          </p:nvPr>
        </p:nvSpPr>
        <p:spPr>
          <a:xfrm>
            <a:off x="0" y="0"/>
            <a:ext cx="12191999" cy="1086679"/>
          </a:xfrm>
          <a:pattFill prst="pct70">
            <a:fgClr>
              <a:schemeClr val="accent1">
                <a:lumMod val="75000"/>
              </a:schemeClr>
            </a:fgClr>
            <a:bgClr>
              <a:schemeClr val="bg1"/>
            </a:bgClr>
          </a:pattFill>
        </p:spPr>
        <p:txBody>
          <a:bodyPr>
            <a:normAutofit/>
          </a:bodyPr>
          <a:lstStyle/>
          <a:p>
            <a:r>
              <a:rPr lang="en-GB" dirty="0"/>
              <a:t>Common Pitfalls with Ultrasound in Early Pregnancy </a:t>
            </a:r>
          </a:p>
        </p:txBody>
      </p:sp>
      <p:sp>
        <p:nvSpPr>
          <p:cNvPr id="3" name="Content Placeholder 2">
            <a:extLst>
              <a:ext uri="{FF2B5EF4-FFF2-40B4-BE49-F238E27FC236}">
                <a16:creationId xmlns:a16="http://schemas.microsoft.com/office/drawing/2014/main" id="{932C7FF1-EDBD-BBAD-4174-2802B8CE2D7C}"/>
              </a:ext>
            </a:extLst>
          </p:cNvPr>
          <p:cNvSpPr>
            <a:spLocks noGrp="1"/>
          </p:cNvSpPr>
          <p:nvPr>
            <p:ph sz="quarter" idx="13"/>
          </p:nvPr>
        </p:nvSpPr>
        <p:spPr>
          <a:xfrm>
            <a:off x="-1" y="1086679"/>
            <a:ext cx="12191999" cy="5771322"/>
          </a:xfrm>
          <a:pattFill prst="pct25">
            <a:fgClr>
              <a:schemeClr val="accent1">
                <a:lumMod val="60000"/>
                <a:lumOff val="40000"/>
              </a:schemeClr>
            </a:fgClr>
            <a:bgClr>
              <a:schemeClr val="bg1"/>
            </a:bgClr>
          </a:pattFill>
        </p:spPr>
        <p:txBody>
          <a:bodyPr>
            <a:normAutofit lnSpcReduction="10000"/>
          </a:bodyPr>
          <a:lstStyle/>
          <a:p>
            <a:r>
              <a:rPr lang="en-GB" sz="2800" dirty="0">
                <a:highlight>
                  <a:srgbClr val="FFFF00"/>
                </a:highlight>
              </a:rPr>
              <a:t>Exercise extreme caution with regard to last menstrual period (LMP</a:t>
            </a:r>
            <a:r>
              <a:rPr lang="en-GB" sz="2800" dirty="0"/>
              <a:t>) on history taking. 50% of women are uncertain of their dates, or have an irregular cycle, or have just stopped the oral contraceptive pill (OCP), or are lactating or did not have a normal last period .</a:t>
            </a:r>
          </a:p>
          <a:p>
            <a:r>
              <a:rPr lang="en-GB" sz="2800" dirty="0">
                <a:highlight>
                  <a:srgbClr val="FFFF00"/>
                </a:highlight>
              </a:rPr>
              <a:t>Visualise all of the uterus</a:t>
            </a:r>
            <a:r>
              <a:rPr lang="en-GB" sz="2800" dirty="0"/>
              <a:t>. &gt;&gt;&gt;Failure to visualise all of the uterus will </a:t>
            </a:r>
            <a:r>
              <a:rPr lang="en-GB" sz="2800" dirty="0">
                <a:highlight>
                  <a:srgbClr val="FFFF00"/>
                </a:highlight>
              </a:rPr>
              <a:t>result in missing gestational sacs </a:t>
            </a:r>
            <a:r>
              <a:rPr lang="en-GB" sz="2800" dirty="0"/>
              <a:t>in multiple pregnancies. </a:t>
            </a:r>
            <a:r>
              <a:rPr lang="en-GB" sz="2800" dirty="0" err="1">
                <a:highlight>
                  <a:srgbClr val="FFFF00"/>
                </a:highlight>
              </a:rPr>
              <a:t>Pseudosac</a:t>
            </a:r>
            <a:r>
              <a:rPr lang="en-GB" sz="2800" dirty="0" err="1"/>
              <a:t>s</a:t>
            </a:r>
            <a:r>
              <a:rPr lang="en-GB" sz="2800" dirty="0"/>
              <a:t>. Exercise caution in labelling intrauterine sac–like structures as gestational sacs unless they have contents i.e. yolk sac or </a:t>
            </a:r>
            <a:r>
              <a:rPr lang="en-GB" sz="2800" dirty="0" err="1"/>
              <a:t>fetus</a:t>
            </a:r>
            <a:r>
              <a:rPr lang="en-GB" sz="2800" dirty="0"/>
              <a:t>. </a:t>
            </a:r>
            <a:r>
              <a:rPr lang="en-GB" sz="2800" dirty="0" err="1">
                <a:highlight>
                  <a:srgbClr val="FFFF00"/>
                </a:highlight>
              </a:rPr>
              <a:t>Pseudosacs</a:t>
            </a:r>
            <a:r>
              <a:rPr lang="en-GB" sz="2800" dirty="0">
                <a:highlight>
                  <a:srgbClr val="FFFF00"/>
                </a:highlight>
              </a:rPr>
              <a:t> will follow the uterine cavity and are more </a:t>
            </a:r>
            <a:r>
              <a:rPr lang="en-GB" sz="2800" dirty="0" err="1">
                <a:highlight>
                  <a:srgbClr val="FFFF00"/>
                </a:highlight>
              </a:rPr>
              <a:t>ellipitical</a:t>
            </a:r>
            <a:r>
              <a:rPr lang="en-GB" sz="2800" dirty="0">
                <a:highlight>
                  <a:srgbClr val="FFFF00"/>
                </a:highlight>
              </a:rPr>
              <a:t>,</a:t>
            </a:r>
            <a:r>
              <a:rPr lang="en-GB" sz="2800" dirty="0"/>
              <a:t> while </a:t>
            </a:r>
            <a:r>
              <a:rPr lang="en-GB" sz="2800" dirty="0">
                <a:highlight>
                  <a:srgbClr val="FFFF00"/>
                </a:highlight>
              </a:rPr>
              <a:t>gestational sacs are fundal and eccentrically place</a:t>
            </a:r>
          </a:p>
          <a:p>
            <a:endParaRPr lang="en-GB" dirty="0"/>
          </a:p>
          <a:p>
            <a:endParaRPr lang="en-GB" dirty="0"/>
          </a:p>
        </p:txBody>
      </p:sp>
    </p:spTree>
    <p:extLst>
      <p:ext uri="{BB962C8B-B14F-4D97-AF65-F5344CB8AC3E}">
        <p14:creationId xmlns:p14="http://schemas.microsoft.com/office/powerpoint/2010/main" val="2038426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75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AD2A-0BF0-FF33-0B96-706E0B98C0D9}"/>
              </a:ext>
            </a:extLst>
          </p:cNvPr>
          <p:cNvSpPr>
            <a:spLocks noGrp="1"/>
          </p:cNvSpPr>
          <p:nvPr>
            <p:ph type="title"/>
          </p:nvPr>
        </p:nvSpPr>
        <p:spPr>
          <a:xfrm>
            <a:off x="0" y="1"/>
            <a:ext cx="12191999" cy="1232451"/>
          </a:xfrm>
          <a:pattFill prst="pct70">
            <a:fgClr>
              <a:schemeClr val="accent1">
                <a:lumMod val="75000"/>
              </a:schemeClr>
            </a:fgClr>
            <a:bgClr>
              <a:schemeClr val="bg1"/>
            </a:bgClr>
          </a:pattFill>
        </p:spPr>
        <p:txBody>
          <a:bodyPr/>
          <a:lstStyle/>
          <a:p>
            <a:r>
              <a:rPr lang="en-GB" dirty="0"/>
              <a:t>continuo</a:t>
            </a:r>
          </a:p>
        </p:txBody>
      </p:sp>
      <p:sp>
        <p:nvSpPr>
          <p:cNvPr id="3" name="Content Placeholder 2">
            <a:extLst>
              <a:ext uri="{FF2B5EF4-FFF2-40B4-BE49-F238E27FC236}">
                <a16:creationId xmlns:a16="http://schemas.microsoft.com/office/drawing/2014/main" id="{F96164C8-7B09-8E56-5EB3-705424AB5393}"/>
              </a:ext>
            </a:extLst>
          </p:cNvPr>
          <p:cNvSpPr>
            <a:spLocks noGrp="1"/>
          </p:cNvSpPr>
          <p:nvPr>
            <p:ph sz="quarter" idx="13"/>
          </p:nvPr>
        </p:nvSpPr>
        <p:spPr>
          <a:xfrm>
            <a:off x="0" y="1232453"/>
            <a:ext cx="12192000" cy="5625548"/>
          </a:xfrm>
          <a:pattFill prst="pct25">
            <a:fgClr>
              <a:schemeClr val="accent1">
                <a:lumMod val="60000"/>
                <a:lumOff val="40000"/>
              </a:schemeClr>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marL="0" indent="0">
              <a:buNone/>
            </a:pPr>
            <a:r>
              <a:rPr lang="en-GB" sz="2800" dirty="0">
                <a:highlight>
                  <a:srgbClr val="FFFF00"/>
                </a:highlight>
              </a:rPr>
              <a:t>Neglecting to scan the </a:t>
            </a:r>
            <a:r>
              <a:rPr lang="en-GB" sz="2800" dirty="0" err="1">
                <a:highlight>
                  <a:srgbClr val="FFFF00"/>
                </a:highlight>
              </a:rPr>
              <a:t>adnexae</a:t>
            </a:r>
            <a:r>
              <a:rPr lang="en-GB" sz="2800" dirty="0">
                <a:highlight>
                  <a:srgbClr val="FFFF00"/>
                </a:highlight>
              </a:rPr>
              <a:t> </a:t>
            </a:r>
            <a:r>
              <a:rPr lang="en-GB" sz="2800" dirty="0"/>
              <a:t>&gt;&gt;&gt;result in missing </a:t>
            </a:r>
            <a:r>
              <a:rPr lang="en-GB" sz="2800" dirty="0" err="1"/>
              <a:t>hererotopic</a:t>
            </a:r>
            <a:r>
              <a:rPr lang="en-GB" sz="2800" dirty="0"/>
              <a:t> pregnancies and ovarian masses</a:t>
            </a:r>
          </a:p>
          <a:p>
            <a:pPr marL="0" indent="0">
              <a:buNone/>
            </a:pPr>
            <a:r>
              <a:rPr lang="en-GB" sz="2800" dirty="0">
                <a:highlight>
                  <a:srgbClr val="FFFF00"/>
                </a:highlight>
              </a:rPr>
              <a:t>Fibroid Uterus&gt;&gt;&gt;&gt;. </a:t>
            </a:r>
            <a:r>
              <a:rPr lang="en-GB" sz="2800" dirty="0"/>
              <a:t>The fundus of a fibroid uterus may not be included in the scan field at TVS. Both TVS and abdominal scans are needed in these women to avoid </a:t>
            </a:r>
            <a:r>
              <a:rPr lang="en-GB" sz="2800" dirty="0">
                <a:highlight>
                  <a:srgbClr val="FFFF00"/>
                </a:highlight>
              </a:rPr>
              <a:t>missing gestational sacs</a:t>
            </a:r>
            <a:r>
              <a:rPr lang="en-GB" sz="2800" dirty="0"/>
              <a:t>. </a:t>
            </a:r>
          </a:p>
          <a:p>
            <a:pPr marL="0" indent="0">
              <a:buNone/>
            </a:pPr>
            <a:r>
              <a:rPr lang="en-GB" sz="2800" dirty="0">
                <a:highlight>
                  <a:srgbClr val="FFFF00"/>
                </a:highlight>
              </a:rPr>
              <a:t>Avoid labelling subchorionic bleeds as additional gestational sacs</a:t>
            </a:r>
            <a:r>
              <a:rPr lang="en-GB" sz="2800" dirty="0"/>
              <a:t>. Do not tell a woman that </a:t>
            </a:r>
            <a:r>
              <a:rPr lang="en-GB" sz="2800" dirty="0">
                <a:highlight>
                  <a:srgbClr val="FFFF00"/>
                </a:highlight>
              </a:rPr>
              <a:t>she has a twin pregnancy </a:t>
            </a:r>
            <a:r>
              <a:rPr lang="en-GB" sz="2800" dirty="0"/>
              <a:t>with one empty sac unless you are very experienced in ultrasound</a:t>
            </a:r>
            <a:r>
              <a:rPr lang="en-GB" dirty="0"/>
              <a:t>.</a:t>
            </a:r>
          </a:p>
          <a:p>
            <a:endParaRPr lang="en-GB" dirty="0"/>
          </a:p>
        </p:txBody>
      </p:sp>
    </p:spTree>
    <p:extLst>
      <p:ext uri="{BB962C8B-B14F-4D97-AF65-F5344CB8AC3E}">
        <p14:creationId xmlns:p14="http://schemas.microsoft.com/office/powerpoint/2010/main" val="12743918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41B0-AEE7-DBC7-AB90-86512D00F0C0}"/>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7A40F8FB-6B0D-052F-0EA8-A796BFFE4FE1}"/>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D29CEF0C-8D8B-8D8E-2D06-6398B67CE0AA}"/>
              </a:ext>
            </a:extLst>
          </p:cNvPr>
          <p:cNvPicPr>
            <a:picLocks noChangeAspect="1"/>
          </p:cNvPicPr>
          <p:nvPr/>
        </p:nvPicPr>
        <p:blipFill>
          <a:blip r:embed="rId3"/>
          <a:stretch>
            <a:fillRect/>
          </a:stretch>
        </p:blipFill>
        <p:spPr>
          <a:xfrm>
            <a:off x="1" y="-768626"/>
            <a:ext cx="12192000" cy="7626626"/>
          </a:xfrm>
          <a:prstGeom prst="rect">
            <a:avLst/>
          </a:prstGeom>
        </p:spPr>
      </p:pic>
    </p:spTree>
    <p:extLst>
      <p:ext uri="{BB962C8B-B14F-4D97-AF65-F5344CB8AC3E}">
        <p14:creationId xmlns:p14="http://schemas.microsoft.com/office/powerpoint/2010/main" val="21461828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1C167-AC28-7C8D-5167-55F41A796FE3}"/>
              </a:ext>
            </a:extLst>
          </p:cNvPr>
          <p:cNvSpPr>
            <a:spLocks noGrp="1"/>
          </p:cNvSpPr>
          <p:nvPr>
            <p:ph type="title"/>
          </p:nvPr>
        </p:nvSpPr>
        <p:spPr>
          <a:xfrm>
            <a:off x="0" y="1"/>
            <a:ext cx="12191999" cy="728869"/>
          </a:xfrm>
        </p:spPr>
        <p:txBody>
          <a:bodyPr/>
          <a:lstStyle/>
          <a:p>
            <a:r>
              <a:rPr lang="en-GB" dirty="0"/>
              <a:t>Key Recommendations </a:t>
            </a:r>
          </a:p>
        </p:txBody>
      </p:sp>
      <p:sp>
        <p:nvSpPr>
          <p:cNvPr id="3" name="Content Placeholder 2">
            <a:extLst>
              <a:ext uri="{FF2B5EF4-FFF2-40B4-BE49-F238E27FC236}">
                <a16:creationId xmlns:a16="http://schemas.microsoft.com/office/drawing/2014/main" id="{E2F672D1-5333-2573-9423-ACA90C8620FA}"/>
              </a:ext>
            </a:extLst>
          </p:cNvPr>
          <p:cNvSpPr>
            <a:spLocks noGrp="1"/>
          </p:cNvSpPr>
          <p:nvPr>
            <p:ph sz="quarter" idx="13"/>
          </p:nvPr>
        </p:nvSpPr>
        <p:spPr>
          <a:xfrm>
            <a:off x="0" y="728870"/>
            <a:ext cx="12192000" cy="6129130"/>
          </a:xfrm>
        </p:spPr>
        <p:txBody>
          <a:bodyPr>
            <a:noAutofit/>
          </a:bodyPr>
          <a:lstStyle/>
          <a:p>
            <a:r>
              <a:rPr lang="en-GB" sz="2800" dirty="0"/>
              <a:t>1. It is important that all relevant staff in the maternity services are familiar with the chronological ultrasound features of early pregnancy to accurately diagnose an early pregnancy loss. </a:t>
            </a:r>
          </a:p>
          <a:p>
            <a:r>
              <a:rPr lang="en-GB" sz="2800" dirty="0"/>
              <a:t>2. This guideline should be read in conjunction with Clinical Practice Guideline: Ultrasound Diagnosis of Early Pregnancy Miscarriage (January 2011).</a:t>
            </a:r>
          </a:p>
          <a:p>
            <a:r>
              <a:rPr lang="en-GB" sz="2800" dirty="0"/>
              <a:t> 3. Women are sensitive about references to pregnancy loss. As their loss is not out of choice, use of language like “abortion” can be sometimes offensive at a vulnerable time. Hence, discussion or documentation of management of early pregnancy loss should be worded appropriately</a:t>
            </a:r>
          </a:p>
        </p:txBody>
      </p:sp>
    </p:spTree>
    <p:extLst>
      <p:ext uri="{BB962C8B-B14F-4D97-AF65-F5344CB8AC3E}">
        <p14:creationId xmlns:p14="http://schemas.microsoft.com/office/powerpoint/2010/main" val="1900906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DA78-2A23-783D-B412-3B9EF6E3B786}"/>
              </a:ext>
            </a:extLst>
          </p:cNvPr>
          <p:cNvSpPr>
            <a:spLocks noGrp="1"/>
          </p:cNvSpPr>
          <p:nvPr>
            <p:ph type="title"/>
          </p:nvPr>
        </p:nvSpPr>
        <p:spPr>
          <a:xfrm>
            <a:off x="913775" y="0"/>
            <a:ext cx="10364451" cy="728870"/>
          </a:xfrm>
        </p:spPr>
        <p:txBody>
          <a:bodyPr/>
          <a:lstStyle/>
          <a:p>
            <a:r>
              <a:rPr lang="en-GB" dirty="0"/>
              <a:t>CONTINUE OF RECOMMENDATION</a:t>
            </a:r>
          </a:p>
        </p:txBody>
      </p:sp>
      <p:sp>
        <p:nvSpPr>
          <p:cNvPr id="3" name="Content Placeholder 2">
            <a:extLst>
              <a:ext uri="{FF2B5EF4-FFF2-40B4-BE49-F238E27FC236}">
                <a16:creationId xmlns:a16="http://schemas.microsoft.com/office/drawing/2014/main" id="{2DD13033-CE24-F53C-75A5-81504FD38F36}"/>
              </a:ext>
            </a:extLst>
          </p:cNvPr>
          <p:cNvSpPr>
            <a:spLocks noGrp="1"/>
          </p:cNvSpPr>
          <p:nvPr>
            <p:ph sz="quarter" idx="13"/>
          </p:nvPr>
        </p:nvSpPr>
        <p:spPr>
          <a:xfrm>
            <a:off x="-92765" y="622852"/>
            <a:ext cx="12284765" cy="6235148"/>
          </a:xfrm>
        </p:spPr>
        <p:txBody>
          <a:bodyPr/>
          <a:lstStyle/>
          <a:p>
            <a:r>
              <a:rPr lang="en-GB" sz="2800" dirty="0"/>
              <a:t>12. Women who experience severe pain, that does </a:t>
            </a:r>
            <a:r>
              <a:rPr lang="en-GB" sz="2800" dirty="0">
                <a:highlight>
                  <a:srgbClr val="FFFF00"/>
                </a:highlight>
              </a:rPr>
              <a:t>not improve despite analgesia</a:t>
            </a:r>
            <a:r>
              <a:rPr lang="en-GB" sz="2800" dirty="0"/>
              <a:t>, following MTOP in the community, should be advised to contact their primary termination care provider. If out of hours, they should be advised to contact MyOptions.ie which is open 24/7 for medical advice, </a:t>
            </a:r>
            <a:r>
              <a:rPr lang="en-GB" sz="2800" dirty="0">
                <a:highlight>
                  <a:srgbClr val="FFFF00"/>
                </a:highlight>
              </a:rPr>
              <a:t>or the local emergency department, immediately</a:t>
            </a:r>
            <a:r>
              <a:rPr lang="en-GB" sz="2800" dirty="0"/>
              <a:t>. Best Practice</a:t>
            </a:r>
          </a:p>
          <a:p>
            <a:r>
              <a:rPr lang="en-GB" sz="2800" dirty="0"/>
              <a:t>13. We recommend that women should be advised to seek medical assessment if they experience </a:t>
            </a:r>
            <a:r>
              <a:rPr lang="en-GB" sz="2800" dirty="0">
                <a:highlight>
                  <a:srgbClr val="FFFF00"/>
                </a:highlight>
              </a:rPr>
              <a:t>heavy vaginal bleeding that soaks through two or more sanitary pads per hour for two consecutive </a:t>
            </a:r>
            <a:r>
              <a:rPr lang="en-GB" sz="2800" dirty="0"/>
              <a:t>hours post MTOP in the community. Best Practice</a:t>
            </a:r>
          </a:p>
          <a:p>
            <a:endParaRPr lang="en-GB" dirty="0"/>
          </a:p>
        </p:txBody>
      </p:sp>
    </p:spTree>
    <p:extLst>
      <p:ext uri="{BB962C8B-B14F-4D97-AF65-F5344CB8AC3E}">
        <p14:creationId xmlns:p14="http://schemas.microsoft.com/office/powerpoint/2010/main" val="15881798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F060A-9CF6-37F9-AFFA-3D2162A560B7}"/>
              </a:ext>
            </a:extLst>
          </p:cNvPr>
          <p:cNvSpPr>
            <a:spLocks noGrp="1"/>
          </p:cNvSpPr>
          <p:nvPr>
            <p:ph type="title"/>
          </p:nvPr>
        </p:nvSpPr>
        <p:spPr>
          <a:xfrm>
            <a:off x="913775" y="0"/>
            <a:ext cx="10364451" cy="410817"/>
          </a:xfrm>
        </p:spPr>
        <p:txBody>
          <a:bodyPr>
            <a:normAutofit fontScale="90000"/>
          </a:bodyPr>
          <a:lstStyle/>
          <a:p>
            <a:endParaRPr lang="en-GB" dirty="0"/>
          </a:p>
        </p:txBody>
      </p:sp>
      <p:sp>
        <p:nvSpPr>
          <p:cNvPr id="3" name="Content Placeholder 2">
            <a:extLst>
              <a:ext uri="{FF2B5EF4-FFF2-40B4-BE49-F238E27FC236}">
                <a16:creationId xmlns:a16="http://schemas.microsoft.com/office/drawing/2014/main" id="{CF9E744E-AD6A-045F-A039-AD0FD542FCE5}"/>
              </a:ext>
            </a:extLst>
          </p:cNvPr>
          <p:cNvSpPr>
            <a:spLocks noGrp="1"/>
          </p:cNvSpPr>
          <p:nvPr>
            <p:ph sz="quarter" idx="13"/>
          </p:nvPr>
        </p:nvSpPr>
        <p:spPr>
          <a:xfrm>
            <a:off x="0" y="702366"/>
            <a:ext cx="12192000" cy="6155634"/>
          </a:xfrm>
        </p:spPr>
        <p:txBody>
          <a:bodyPr>
            <a:normAutofit/>
          </a:bodyPr>
          <a:lstStyle/>
          <a:p>
            <a:r>
              <a:rPr lang="en-GB" sz="2400" dirty="0"/>
              <a:t>4. At all times women should be supported in making informed choices about their care and management. Adequate explanations supplemented with written information should be given. </a:t>
            </a:r>
          </a:p>
          <a:p>
            <a:r>
              <a:rPr lang="en-GB" sz="2400" dirty="0"/>
              <a:t>5. Surgical management of miscarriage should be offered to women who make a specific request, women who change their mind during the course of conservative or medical management, women who have heavy bleeding and/or severe pain, when gestational trophoblastic disease is suspected or if infected intrauterine tissue is present.</a:t>
            </a:r>
          </a:p>
          <a:p>
            <a:r>
              <a:rPr lang="en-GB" sz="2400" dirty="0"/>
              <a:t> 6. Conservative management of miscarriage is an effective and acceptable method to offer women. Women should be counselled that complete resolution may take several weeks and that overall efficacy rates may be lower than medical or surgical interventions. </a:t>
            </a:r>
          </a:p>
          <a:p>
            <a:endParaRPr lang="en-GB" dirty="0"/>
          </a:p>
          <a:p>
            <a:endParaRPr lang="en-GB" dirty="0"/>
          </a:p>
        </p:txBody>
      </p:sp>
    </p:spTree>
    <p:extLst>
      <p:ext uri="{BB962C8B-B14F-4D97-AF65-F5344CB8AC3E}">
        <p14:creationId xmlns:p14="http://schemas.microsoft.com/office/powerpoint/2010/main" val="5043782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D89B-DBBC-CCEC-87EB-C3546C38A55F}"/>
              </a:ext>
            </a:extLst>
          </p:cNvPr>
          <p:cNvSpPr>
            <a:spLocks noGrp="1"/>
          </p:cNvSpPr>
          <p:nvPr>
            <p:ph type="title"/>
          </p:nvPr>
        </p:nvSpPr>
        <p:spPr>
          <a:xfrm>
            <a:off x="0" y="1"/>
            <a:ext cx="12191999" cy="742121"/>
          </a:xfrm>
        </p:spPr>
        <p:txBody>
          <a:bodyPr/>
          <a:lstStyle/>
          <a:p>
            <a:endParaRPr lang="en-GB" dirty="0"/>
          </a:p>
        </p:txBody>
      </p:sp>
      <p:sp>
        <p:nvSpPr>
          <p:cNvPr id="3" name="Content Placeholder 2">
            <a:extLst>
              <a:ext uri="{FF2B5EF4-FFF2-40B4-BE49-F238E27FC236}">
                <a16:creationId xmlns:a16="http://schemas.microsoft.com/office/drawing/2014/main" id="{B470B058-36AE-5CD2-6A4F-48C9890D6F42}"/>
              </a:ext>
            </a:extLst>
          </p:cNvPr>
          <p:cNvSpPr>
            <a:spLocks noGrp="1"/>
          </p:cNvSpPr>
          <p:nvPr>
            <p:ph sz="quarter" idx="13"/>
          </p:nvPr>
        </p:nvSpPr>
        <p:spPr>
          <a:xfrm>
            <a:off x="0" y="742122"/>
            <a:ext cx="12191998" cy="6241774"/>
          </a:xfrm>
        </p:spPr>
        <p:txBody>
          <a:bodyPr/>
          <a:lstStyle/>
          <a:p>
            <a:r>
              <a:rPr lang="en-GB" sz="2800" dirty="0"/>
              <a:t>7. Outpatient medical management should be reserved to women with a mean gestational sac diameter &lt; 50mm as increased vaginal bleeding may be encountered. Misoprostol is given sublingually in two 600µg doses three hours apart. </a:t>
            </a:r>
          </a:p>
          <a:p>
            <a:r>
              <a:rPr lang="en-GB" sz="2800" dirty="0"/>
              <a:t>8. All professionals should be aware of the psychological sequelae associated with pregnancy loss and should provide support, follow-up and access to formal counselling when necessary. Furthermore, a system must be in place for informing all relevant primary care professionals</a:t>
            </a:r>
          </a:p>
          <a:p>
            <a:endParaRPr lang="en-GB" dirty="0"/>
          </a:p>
          <a:p>
            <a:endParaRPr lang="en-GB" dirty="0"/>
          </a:p>
        </p:txBody>
      </p:sp>
    </p:spTree>
    <p:extLst>
      <p:ext uri="{BB962C8B-B14F-4D97-AF65-F5344CB8AC3E}">
        <p14:creationId xmlns:p14="http://schemas.microsoft.com/office/powerpoint/2010/main" val="39085103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5A4B-926C-C2A8-0F63-FBE71AD75C54}"/>
              </a:ext>
            </a:extLst>
          </p:cNvPr>
          <p:cNvSpPr>
            <a:spLocks noGrp="1"/>
          </p:cNvSpPr>
          <p:nvPr>
            <p:ph type="title"/>
          </p:nvPr>
        </p:nvSpPr>
        <p:spPr/>
        <p:txBody>
          <a:bodyPr/>
          <a:lstStyle/>
          <a:p>
            <a:r>
              <a:rPr lang="en-GB" dirty="0"/>
              <a:t>Purpose and Scope</a:t>
            </a:r>
          </a:p>
        </p:txBody>
      </p:sp>
      <p:sp>
        <p:nvSpPr>
          <p:cNvPr id="3" name="Content Placeholder 2">
            <a:extLst>
              <a:ext uri="{FF2B5EF4-FFF2-40B4-BE49-F238E27FC236}">
                <a16:creationId xmlns:a16="http://schemas.microsoft.com/office/drawing/2014/main" id="{EF56A934-AC7E-689F-0A97-B025697DBC08}"/>
              </a:ext>
            </a:extLst>
          </p:cNvPr>
          <p:cNvSpPr>
            <a:spLocks noGrp="1"/>
          </p:cNvSpPr>
          <p:nvPr>
            <p:ph sz="quarter" idx="13"/>
          </p:nvPr>
        </p:nvSpPr>
        <p:spPr/>
        <p:txBody>
          <a:bodyPr/>
          <a:lstStyle/>
          <a:p>
            <a:r>
              <a:rPr lang="en-GB" dirty="0"/>
              <a:t>The purpose of this guideline is to improve the management of women with early pregnancy loss, defined as a loss within the first 12 completed weeks of pregnancy. It mainly reviews management of spontaneous miscarriage but is also relevant to women affected by ectopic pregnancy and gestational trophoblastic disease. However, specific recommendations for both these conditions are not covered in this guideline. </a:t>
            </a:r>
          </a:p>
        </p:txBody>
      </p:sp>
    </p:spTree>
    <p:extLst>
      <p:ext uri="{BB962C8B-B14F-4D97-AF65-F5344CB8AC3E}">
        <p14:creationId xmlns:p14="http://schemas.microsoft.com/office/powerpoint/2010/main" val="38535596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CE4C-7869-62C7-D475-A281A1B7D12E}"/>
              </a:ext>
            </a:extLst>
          </p:cNvPr>
          <p:cNvSpPr>
            <a:spLocks noGrp="1"/>
          </p:cNvSpPr>
          <p:nvPr>
            <p:ph type="title"/>
          </p:nvPr>
        </p:nvSpPr>
        <p:spPr/>
        <p:txBody>
          <a:bodyPr/>
          <a:lstStyle/>
          <a:p>
            <a:r>
              <a:rPr lang="en-GB" dirty="0"/>
              <a:t>Background and Introduction </a:t>
            </a:r>
          </a:p>
        </p:txBody>
      </p:sp>
      <p:sp>
        <p:nvSpPr>
          <p:cNvPr id="3" name="Content Placeholder 2">
            <a:extLst>
              <a:ext uri="{FF2B5EF4-FFF2-40B4-BE49-F238E27FC236}">
                <a16:creationId xmlns:a16="http://schemas.microsoft.com/office/drawing/2014/main" id="{D4FAA648-0116-F2C4-8EAA-9F90285C7532}"/>
              </a:ext>
            </a:extLst>
          </p:cNvPr>
          <p:cNvSpPr>
            <a:spLocks noGrp="1"/>
          </p:cNvSpPr>
          <p:nvPr>
            <p:ph sz="quarter" idx="13"/>
          </p:nvPr>
        </p:nvSpPr>
        <p:spPr/>
        <p:txBody>
          <a:bodyPr/>
          <a:lstStyle/>
          <a:p>
            <a:r>
              <a:rPr lang="en-GB" dirty="0"/>
              <a:t>Spontaneous miscarriage is the commonest complication of pregnancy. It occurs in up to 20% </a:t>
            </a:r>
          </a:p>
          <a:p>
            <a:r>
              <a:rPr lang="en-GB" dirty="0"/>
              <a:t> Historically, the majority of women who miscarried underwent „routine‟ surgical uterine evacuation; that is, evacuation of retained products of conception (ERPC).</a:t>
            </a:r>
          </a:p>
        </p:txBody>
      </p:sp>
    </p:spTree>
    <p:extLst>
      <p:ext uri="{BB962C8B-B14F-4D97-AF65-F5344CB8AC3E}">
        <p14:creationId xmlns:p14="http://schemas.microsoft.com/office/powerpoint/2010/main" val="11496199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93592-B7AD-7CB3-1F32-CAEA8B94D11D}"/>
              </a:ext>
            </a:extLst>
          </p:cNvPr>
          <p:cNvSpPr>
            <a:spLocks noGrp="1"/>
          </p:cNvSpPr>
          <p:nvPr>
            <p:ph type="title"/>
          </p:nvPr>
        </p:nvSpPr>
        <p:spPr/>
        <p:txBody>
          <a:bodyPr/>
          <a:lstStyle/>
          <a:p>
            <a:r>
              <a:rPr lang="en-GB" dirty="0"/>
              <a:t>Service Provision </a:t>
            </a:r>
          </a:p>
        </p:txBody>
      </p:sp>
      <p:sp>
        <p:nvSpPr>
          <p:cNvPr id="3" name="Content Placeholder 2">
            <a:extLst>
              <a:ext uri="{FF2B5EF4-FFF2-40B4-BE49-F238E27FC236}">
                <a16:creationId xmlns:a16="http://schemas.microsoft.com/office/drawing/2014/main" id="{5224BF48-DDF2-7AE6-8FD9-8AACFB80BD6F}"/>
              </a:ext>
            </a:extLst>
          </p:cNvPr>
          <p:cNvSpPr>
            <a:spLocks noGrp="1"/>
          </p:cNvSpPr>
          <p:nvPr>
            <p:ph sz="quarter" idx="13"/>
          </p:nvPr>
        </p:nvSpPr>
        <p:spPr/>
        <p:txBody>
          <a:bodyPr/>
          <a:lstStyle/>
          <a:p>
            <a:r>
              <a:rPr lang="en-GB" dirty="0"/>
              <a:t> The EPAU service should be comprehensive and ideally sited in a dedicated area with appropriate staffing. There should be direct access for GPs and selected patient groups. </a:t>
            </a:r>
          </a:p>
        </p:txBody>
      </p:sp>
    </p:spTree>
    <p:extLst>
      <p:ext uri="{BB962C8B-B14F-4D97-AF65-F5344CB8AC3E}">
        <p14:creationId xmlns:p14="http://schemas.microsoft.com/office/powerpoint/2010/main" val="10832263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3A91-2EB7-C3FE-2916-3C467F3B0BF7}"/>
              </a:ext>
            </a:extLst>
          </p:cNvPr>
          <p:cNvSpPr>
            <a:spLocks noGrp="1"/>
          </p:cNvSpPr>
          <p:nvPr>
            <p:ph type="title"/>
          </p:nvPr>
        </p:nvSpPr>
        <p:spPr>
          <a:xfrm>
            <a:off x="0" y="0"/>
            <a:ext cx="12191999" cy="795130"/>
          </a:xfrm>
        </p:spPr>
        <p:txBody>
          <a:bodyPr/>
          <a:lstStyle/>
          <a:p>
            <a:r>
              <a:rPr lang="en-GB" dirty="0"/>
              <a:t>Terminology </a:t>
            </a:r>
          </a:p>
        </p:txBody>
      </p:sp>
      <p:sp>
        <p:nvSpPr>
          <p:cNvPr id="3" name="Content Placeholder 2">
            <a:extLst>
              <a:ext uri="{FF2B5EF4-FFF2-40B4-BE49-F238E27FC236}">
                <a16:creationId xmlns:a16="http://schemas.microsoft.com/office/drawing/2014/main" id="{BB425F3C-8299-6E18-5CAF-00F6F04A4CE8}"/>
              </a:ext>
            </a:extLst>
          </p:cNvPr>
          <p:cNvSpPr>
            <a:spLocks noGrp="1"/>
          </p:cNvSpPr>
          <p:nvPr>
            <p:ph sz="quarter" idx="13"/>
          </p:nvPr>
        </p:nvSpPr>
        <p:spPr>
          <a:xfrm>
            <a:off x="132522" y="622852"/>
            <a:ext cx="12059476" cy="6930887"/>
          </a:xfrm>
        </p:spPr>
        <p:txBody>
          <a:bodyPr>
            <a:normAutofit/>
          </a:bodyPr>
          <a:lstStyle/>
          <a:p>
            <a:r>
              <a:rPr lang="en-GB" sz="2800" dirty="0"/>
              <a:t> Viable intrauterine pregnancy:</a:t>
            </a:r>
          </a:p>
          <a:p>
            <a:r>
              <a:rPr lang="en-GB" sz="2800" dirty="0"/>
              <a:t>Is when there is a normally sited gestational sac with a </a:t>
            </a:r>
            <a:r>
              <a:rPr lang="en-GB" sz="2800" dirty="0" err="1"/>
              <a:t>fetal</a:t>
            </a:r>
            <a:r>
              <a:rPr lang="en-GB" sz="2800" dirty="0"/>
              <a:t> pole and clearly identified cardiac activity. Demonstration of </a:t>
            </a:r>
            <a:r>
              <a:rPr lang="en-GB" sz="2800" dirty="0" err="1"/>
              <a:t>fetal</a:t>
            </a:r>
            <a:r>
              <a:rPr lang="en-GB" sz="2800" dirty="0"/>
              <a:t> heart activity is generally associated with a successful pregnancy rate of 85-97%.</a:t>
            </a:r>
          </a:p>
          <a:p>
            <a:r>
              <a:rPr lang="en-GB" sz="2800" dirty="0"/>
              <a:t>Pregnancy of uncertain viability</a:t>
            </a:r>
          </a:p>
          <a:p>
            <a:r>
              <a:rPr lang="en-GB" sz="2800" dirty="0"/>
              <a:t>Is when there is a normally sited gestational sac and the mean gestational sac diameter (MGSD) ≤ 20 mm and no </a:t>
            </a:r>
            <a:r>
              <a:rPr lang="en-GB" sz="2800" dirty="0" err="1"/>
              <a:t>fetal</a:t>
            </a:r>
            <a:r>
              <a:rPr lang="en-GB" sz="2800" dirty="0"/>
              <a:t> pole is seen or when there is a normally sited gestational sac with a </a:t>
            </a:r>
            <a:r>
              <a:rPr lang="en-GB" sz="2800" dirty="0" err="1"/>
              <a:t>fetal</a:t>
            </a:r>
            <a:r>
              <a:rPr lang="en-GB" sz="2800" dirty="0"/>
              <a:t> pole ≤ 7 mm present and no </a:t>
            </a:r>
            <a:r>
              <a:rPr lang="en-GB" sz="2800" dirty="0" err="1"/>
              <a:t>fetal</a:t>
            </a:r>
            <a:r>
              <a:rPr lang="en-GB" sz="2800" dirty="0"/>
              <a:t> heart pulsation is seen on a TVS .need </a:t>
            </a:r>
            <a:r>
              <a:rPr lang="en-GB" sz="2800" dirty="0" err="1"/>
              <a:t>uss</a:t>
            </a:r>
            <a:r>
              <a:rPr lang="en-GB" sz="2800" dirty="0"/>
              <a:t> in 7 days</a:t>
            </a:r>
            <a:r>
              <a:rPr lang="en-GB" dirty="0"/>
              <a:t>.</a:t>
            </a:r>
          </a:p>
          <a:p>
            <a:endParaRPr lang="en-GB" dirty="0"/>
          </a:p>
        </p:txBody>
      </p:sp>
      <p:sp>
        <p:nvSpPr>
          <p:cNvPr id="4" name="Rectangle 1">
            <a:extLst>
              <a:ext uri="{FF2B5EF4-FFF2-40B4-BE49-F238E27FC236}">
                <a16:creationId xmlns:a16="http://schemas.microsoft.com/office/drawing/2014/main" id="{531017E9-03F3-2602-BE5A-1EC49FD70B76}"/>
              </a:ext>
            </a:extLst>
          </p:cNvPr>
          <p:cNvSpPr>
            <a:spLocks noChangeArrowheads="1"/>
          </p:cNvSpPr>
          <p:nvPr/>
        </p:nvSpPr>
        <p:spPr bwMode="auto">
          <a:xfrm>
            <a:off x="11516139" y="2520109"/>
            <a:ext cx="6758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36983944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E3587-EB65-F68A-5562-82DC9318575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3A6FDDA-7B08-B216-D7E1-0BEE062DD877}"/>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39063513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B1698-4488-1FE5-192A-753B4FF7B55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4D1E4EB-F1F4-BF6B-04C0-DB46E170218F}"/>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10140930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87C8-8266-1CC5-BE13-405A78B82C1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7B0AE3E-A53B-7765-66E4-721467FF3A30}"/>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13426191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4A96-D77D-D1A3-D2B0-6B880F99A58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523C897-09BA-D602-9EFB-EE84B2F4F5C5}"/>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4071276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49231-9534-68DB-0123-04E78D629EB8}"/>
              </a:ext>
            </a:extLst>
          </p:cNvPr>
          <p:cNvSpPr>
            <a:spLocks noGrp="1"/>
          </p:cNvSpPr>
          <p:nvPr>
            <p:ph type="title"/>
          </p:nvPr>
        </p:nvSpPr>
        <p:spPr>
          <a:xfrm>
            <a:off x="913775" y="0"/>
            <a:ext cx="10364451" cy="901148"/>
          </a:xfrm>
        </p:spPr>
        <p:txBody>
          <a:bodyPr/>
          <a:lstStyle/>
          <a:p>
            <a:r>
              <a:rPr lang="en-GB" dirty="0"/>
              <a:t>CONTINUE OF RECOMMENDATION</a:t>
            </a:r>
          </a:p>
        </p:txBody>
      </p:sp>
      <p:sp>
        <p:nvSpPr>
          <p:cNvPr id="3" name="Content Placeholder 2">
            <a:extLst>
              <a:ext uri="{FF2B5EF4-FFF2-40B4-BE49-F238E27FC236}">
                <a16:creationId xmlns:a16="http://schemas.microsoft.com/office/drawing/2014/main" id="{B5D1F50D-027A-9759-D955-3B24CF889EE5}"/>
              </a:ext>
            </a:extLst>
          </p:cNvPr>
          <p:cNvSpPr>
            <a:spLocks noGrp="1"/>
          </p:cNvSpPr>
          <p:nvPr>
            <p:ph sz="quarter" idx="13"/>
          </p:nvPr>
        </p:nvSpPr>
        <p:spPr>
          <a:xfrm>
            <a:off x="0" y="689114"/>
            <a:ext cx="12191999" cy="6168886"/>
          </a:xfrm>
        </p:spPr>
        <p:txBody>
          <a:bodyPr>
            <a:normAutofit/>
          </a:bodyPr>
          <a:lstStyle/>
          <a:p>
            <a:r>
              <a:rPr lang="en-GB" sz="3200" dirty="0"/>
              <a:t>14. We suggest that if a woman is clinically well with </a:t>
            </a:r>
            <a:r>
              <a:rPr lang="en-GB" sz="3200" dirty="0">
                <a:highlight>
                  <a:srgbClr val="FFFF00"/>
                </a:highlight>
              </a:rPr>
              <a:t>symptoms suggestive of retained pregnancy tissue they </a:t>
            </a:r>
            <a:r>
              <a:rPr lang="en-GB" sz="3200" dirty="0"/>
              <a:t>be </a:t>
            </a:r>
            <a:r>
              <a:rPr lang="en-GB" sz="3200" dirty="0">
                <a:highlight>
                  <a:srgbClr val="FFFF00"/>
                </a:highlight>
              </a:rPr>
              <a:t>managed conservatively in the community</a:t>
            </a:r>
            <a:r>
              <a:rPr lang="en-GB" sz="3200" dirty="0"/>
              <a:t>. Grade 1B </a:t>
            </a:r>
          </a:p>
          <a:p>
            <a:r>
              <a:rPr lang="en-GB" sz="3200" dirty="0"/>
              <a:t>15. We recommend referral to secondary care if there is prolonged, ongoing bleeding or a suspicion of infection. Grade 1C</a:t>
            </a:r>
          </a:p>
          <a:p>
            <a:r>
              <a:rPr lang="en-GB" sz="3200" dirty="0"/>
              <a:t>16. We recommend that in a </a:t>
            </a:r>
            <a:r>
              <a:rPr lang="en-GB" sz="3200" dirty="0">
                <a:highlight>
                  <a:srgbClr val="FFFF00"/>
                </a:highlight>
              </a:rPr>
              <a:t>haemodynamically unstable woman </a:t>
            </a:r>
            <a:r>
              <a:rPr lang="en-GB" sz="3200" dirty="0"/>
              <a:t>who has heavy vaginal bleeding, secondary to retained pregnancy tissue, </a:t>
            </a:r>
            <a:r>
              <a:rPr lang="en-GB" sz="3200" dirty="0">
                <a:highlight>
                  <a:srgbClr val="FFFF00"/>
                </a:highlight>
              </a:rPr>
              <a:t>prompt uterine evacuation </a:t>
            </a:r>
            <a:r>
              <a:rPr lang="en-GB" sz="2800" dirty="0">
                <a:highlight>
                  <a:srgbClr val="FFFF00"/>
                </a:highlight>
              </a:rPr>
              <a:t>should be performed. Grade </a:t>
            </a:r>
            <a:r>
              <a:rPr lang="en-GB" sz="2800" b="1" dirty="0">
                <a:highlight>
                  <a:srgbClr val="FFFF00"/>
                </a:highlight>
              </a:rPr>
              <a:t>1B  exam q</a:t>
            </a:r>
          </a:p>
          <a:p>
            <a:pPr marL="0" indent="0">
              <a:buNone/>
            </a:pPr>
            <a:endParaRPr lang="en-GB" sz="2800" dirty="0"/>
          </a:p>
        </p:txBody>
      </p:sp>
    </p:spTree>
    <p:extLst>
      <p:ext uri="{BB962C8B-B14F-4D97-AF65-F5344CB8AC3E}">
        <p14:creationId xmlns:p14="http://schemas.microsoft.com/office/powerpoint/2010/main" val="663724289"/>
      </p:ext>
    </p:extLst>
  </p:cSld>
  <p:clrMapOvr>
    <a:masterClrMapping/>
  </p:clrMapOvr>
  <p:extLst>
    <p:ext uri="{6950BFC3-D8DA-4A85-94F7-54DA5524770B}">
      <p188:commentRel xmlns:p188="http://schemas.microsoft.com/office/powerpoint/2018/8/main" r:id="rId2"/>
    </p:ext>
  </p:extLs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09DC-897E-EBB5-1823-251418EC499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32C404B-C09E-4214-D91F-05F436D7668E}"/>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404197856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8A39-13D8-FC75-4319-1BCD7FCF20D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1B901A7-FB75-F2BE-FEE3-585758923704}"/>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20681064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1291-CD6A-6D3D-99CF-3A312154F43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BEFB227-CFCD-F60B-1060-CE68AD71D317}"/>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39260743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12B8-11BC-C232-0F1D-1F450E5C61A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44B6447-5B0C-01FD-80A2-54C176E7C36C}"/>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24511405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0394E-24E4-0C70-7DA0-3FEC341041F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7155E9-0307-4664-A7F3-52ED00EC81E3}"/>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18846440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35DA-970F-39EA-9F31-9B53C21C7A5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6C9C301-1749-0B2B-E9B5-C4907A48660D}"/>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16503959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972A9-D304-A940-34C4-71E8BD4513F8}"/>
              </a:ext>
            </a:extLst>
          </p:cNvPr>
          <p:cNvSpPr>
            <a:spLocks noGrp="1"/>
          </p:cNvSpPr>
          <p:nvPr>
            <p:ph type="title"/>
          </p:nvPr>
        </p:nvSpPr>
        <p:spPr>
          <a:xfrm>
            <a:off x="913775" y="618517"/>
            <a:ext cx="10364451" cy="1596177"/>
          </a:xfrm>
        </p:spPr>
        <p:txBody>
          <a:bodyPr>
            <a:normAutofit/>
          </a:bodyPr>
          <a:lstStyle/>
          <a:p>
            <a:r>
              <a:rPr lang="en-GB" dirty="0"/>
              <a:t>Information table</a:t>
            </a:r>
          </a:p>
        </p:txBody>
      </p:sp>
      <p:graphicFrame>
        <p:nvGraphicFramePr>
          <p:cNvPr id="18" name="Content Placeholder 4">
            <a:extLst>
              <a:ext uri="{FF2B5EF4-FFF2-40B4-BE49-F238E27FC236}">
                <a16:creationId xmlns:a16="http://schemas.microsoft.com/office/drawing/2014/main" id="{FC130FF8-C018-725E-753C-DC3B048B62AA}"/>
              </a:ext>
            </a:extLst>
          </p:cNvPr>
          <p:cNvGraphicFramePr>
            <a:graphicFrameLocks noGrp="1"/>
          </p:cNvGraphicFramePr>
          <p:nvPr>
            <p:ph sz="quarter" idx="13"/>
            <p:extLst>
              <p:ext uri="{E7BDC344-281C-4309-B0C6-D0EE65EED2A8}">
                <p202:designPr xmlns:p202="http://schemas.microsoft.com/office/powerpoint/2020/02/main">
                  <p202:designTagLst>
                    <p202:designTag name="ARCH:1:CLS" val="InformationTable"/>
                  </p202:designTagLst>
                </p202:designPr>
              </p:ext>
            </p:extLst>
          </p:nvPr>
        </p:nvGraphicFramePr>
        <p:xfrm>
          <a:off x="1837558" y="2532475"/>
          <a:ext cx="8516884" cy="3029069"/>
        </p:xfrm>
        <a:graphic>
          <a:graphicData uri="http://schemas.openxmlformats.org/drawingml/2006/table">
            <a:tbl>
              <a:tblPr bandRow="1">
                <a:noFill/>
                <a:tableStyleId>{5C22544A-7EE6-4342-B048-85BDC9FD1C3A}</a:tableStyleId>
              </a:tblPr>
              <a:tblGrid>
                <a:gridCol w="1558220">
                  <a:extLst>
                    <a:ext uri="{9D8B030D-6E8A-4147-A177-3AD203B41FA5}">
                      <a16:colId xmlns:a16="http://schemas.microsoft.com/office/drawing/2014/main" val="2930498473"/>
                    </a:ext>
                  </a:extLst>
                </a:gridCol>
                <a:gridCol w="1739666">
                  <a:extLst>
                    <a:ext uri="{9D8B030D-6E8A-4147-A177-3AD203B41FA5}">
                      <a16:colId xmlns:a16="http://schemas.microsoft.com/office/drawing/2014/main" val="3520026853"/>
                    </a:ext>
                  </a:extLst>
                </a:gridCol>
                <a:gridCol w="1739666">
                  <a:extLst>
                    <a:ext uri="{9D8B030D-6E8A-4147-A177-3AD203B41FA5}">
                      <a16:colId xmlns:a16="http://schemas.microsoft.com/office/drawing/2014/main" val="236166994"/>
                    </a:ext>
                  </a:extLst>
                </a:gridCol>
                <a:gridCol w="1739666">
                  <a:extLst>
                    <a:ext uri="{9D8B030D-6E8A-4147-A177-3AD203B41FA5}">
                      <a16:colId xmlns:a16="http://schemas.microsoft.com/office/drawing/2014/main" val="3212907895"/>
                    </a:ext>
                  </a:extLst>
                </a:gridCol>
                <a:gridCol w="1739666">
                  <a:extLst>
                    <a:ext uri="{9D8B030D-6E8A-4147-A177-3AD203B41FA5}">
                      <a16:colId xmlns:a16="http://schemas.microsoft.com/office/drawing/2014/main" val="610900902"/>
                    </a:ext>
                  </a:extLst>
                </a:gridCol>
              </a:tblGrid>
              <a:tr h="465617">
                <a:tc>
                  <a:txBody>
                    <a:bodyPr/>
                    <a:lstStyle/>
                    <a:p>
                      <a:pPr>
                        <a:buNone/>
                      </a:pPr>
                      <a:endParaRPr lang="en-GB" sz="1300" b="1" cap="all" spc="150">
                        <a:solidFill>
                          <a:schemeClr val="tx1"/>
                        </a:solidFill>
                      </a:endParaRPr>
                    </a:p>
                  </a:txBody>
                  <a:tcPr marL="115125" marR="115125" marT="115125" marB="115125"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r>
                        <a:rPr lang="en-GB" sz="1300" b="1" cap="all" spc="150">
                          <a:solidFill>
                            <a:schemeClr val="tx1"/>
                          </a:solidFill>
                        </a:rPr>
                        <a:t>Column Name</a:t>
                      </a:r>
                    </a:p>
                  </a:txBody>
                  <a:tcPr marL="115125" marR="115125" marT="115125" marB="115125"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r>
                        <a:rPr lang="en-GB" sz="1300" b="1" cap="all" spc="150">
                          <a:solidFill>
                            <a:schemeClr val="tx1"/>
                          </a:solidFill>
                        </a:rPr>
                        <a:t>Column Name</a:t>
                      </a:r>
                    </a:p>
                  </a:txBody>
                  <a:tcPr marL="115125" marR="115125" marT="115125" marB="115125"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r>
                        <a:rPr lang="en-GB" sz="1300" b="1" cap="all" spc="150">
                          <a:solidFill>
                            <a:schemeClr val="tx1"/>
                          </a:solidFill>
                        </a:rPr>
                        <a:t>Column Name</a:t>
                      </a:r>
                    </a:p>
                  </a:txBody>
                  <a:tcPr marL="115125" marR="115125" marT="115125" marB="115125"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r>
                        <a:rPr lang="en-GB" sz="1300" b="1" cap="all" spc="150">
                          <a:solidFill>
                            <a:schemeClr val="tx1"/>
                          </a:solidFill>
                        </a:rPr>
                        <a:t>Column Name</a:t>
                      </a:r>
                    </a:p>
                  </a:txBody>
                  <a:tcPr marL="115125" marR="115125" marT="115125" marB="115125" anchor="ctr">
                    <a:lnL w="12700" cmpd="sng">
                      <a:noFill/>
                    </a:lnL>
                    <a:lnR w="12700" cmpd="sng">
                      <a:noFill/>
                    </a:lnR>
                    <a:lnT w="6350" cap="flat" cmpd="sng" algn="ctr">
                      <a:noFill/>
                      <a:prstDash val="solid"/>
                    </a:lnT>
                    <a:lnB w="19050" cap="flat" cmpd="sng" algn="ctr">
                      <a:solidFill>
                        <a:schemeClr val="accent1"/>
                      </a:solidFill>
                      <a:prstDash val="solid"/>
                    </a:lnB>
                    <a:noFill/>
                  </a:tcPr>
                </a:tc>
                <a:extLst>
                  <a:ext uri="{0D108BD9-81ED-4DB2-BD59-A6C34878D82A}">
                    <a16:rowId xmlns:a16="http://schemas.microsoft.com/office/drawing/2014/main" val="3737363336"/>
                  </a:ext>
                </a:extLst>
              </a:tr>
              <a:tr h="427242">
                <a:tc>
                  <a:txBody>
                    <a:bodyPr/>
                    <a:lstStyle/>
                    <a:p>
                      <a:pPr>
                        <a:buNone/>
                      </a:pPr>
                      <a:r>
                        <a:rPr lang="en-GB" sz="1100" b="1" cap="none" spc="0">
                          <a:solidFill>
                            <a:schemeClr val="tx1"/>
                          </a:solidFill>
                        </a:rPr>
                        <a:t>Row Name</a:t>
                      </a:r>
                    </a:p>
                  </a:txBody>
                  <a:tcPr marL="115125" marR="115125" marT="115125" marB="115125"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extLst>
                  <a:ext uri="{0D108BD9-81ED-4DB2-BD59-A6C34878D82A}">
                    <a16:rowId xmlns:a16="http://schemas.microsoft.com/office/drawing/2014/main" val="1364503666"/>
                  </a:ext>
                </a:extLst>
              </a:tr>
              <a:tr h="427242">
                <a:tc>
                  <a:txBody>
                    <a:bodyPr/>
                    <a:lstStyle/>
                    <a:p>
                      <a:pPr>
                        <a:buNone/>
                      </a:pPr>
                      <a:r>
                        <a:rPr lang="en-GB" sz="1100" b="1" cap="none" spc="0">
                          <a:solidFill>
                            <a:schemeClr val="tx1"/>
                          </a:solidFill>
                        </a:rPr>
                        <a:t>Row Name</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623581074"/>
                  </a:ext>
                </a:extLst>
              </a:tr>
              <a:tr h="427242">
                <a:tc>
                  <a:txBody>
                    <a:bodyPr/>
                    <a:lstStyle/>
                    <a:p>
                      <a:pPr>
                        <a:buNone/>
                      </a:pPr>
                      <a:r>
                        <a:rPr lang="en-GB" sz="1100" b="1" cap="none" spc="0">
                          <a:solidFill>
                            <a:schemeClr val="tx1"/>
                          </a:solidFill>
                        </a:rPr>
                        <a:t>Row Name</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915897141"/>
                  </a:ext>
                </a:extLst>
              </a:tr>
              <a:tr h="427242">
                <a:tc>
                  <a:txBody>
                    <a:bodyPr/>
                    <a:lstStyle/>
                    <a:p>
                      <a:pPr>
                        <a:buNone/>
                      </a:pPr>
                      <a:r>
                        <a:rPr lang="en-GB" sz="1100" b="1" cap="none" spc="0">
                          <a:solidFill>
                            <a:schemeClr val="tx1"/>
                          </a:solidFill>
                        </a:rPr>
                        <a:t>Row Name</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314699264"/>
                  </a:ext>
                </a:extLst>
              </a:tr>
              <a:tr h="427242">
                <a:tc>
                  <a:txBody>
                    <a:bodyPr/>
                    <a:lstStyle/>
                    <a:p>
                      <a:pPr>
                        <a:buNone/>
                      </a:pPr>
                      <a:r>
                        <a:rPr lang="en-GB" sz="1100" b="1" cap="none" spc="0">
                          <a:solidFill>
                            <a:schemeClr val="tx1"/>
                          </a:solidFill>
                        </a:rPr>
                        <a:t>Row Name</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GB" sz="110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964184632"/>
                  </a:ext>
                </a:extLst>
              </a:tr>
              <a:tr h="427242">
                <a:tc>
                  <a:txBody>
                    <a:bodyPr/>
                    <a:lstStyle/>
                    <a:p>
                      <a:pPr>
                        <a:buNone/>
                      </a:pPr>
                      <a:r>
                        <a:rPr lang="en-GB" sz="1100" b="1" cap="none" spc="0">
                          <a:solidFill>
                            <a:schemeClr val="tx1"/>
                          </a:solidFill>
                        </a:rPr>
                        <a:t>Row Name</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a:buNone/>
                      </a:pPr>
                      <a:r>
                        <a:rPr lang="en-GB" sz="1100" b="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a:buNone/>
                      </a:pPr>
                      <a:r>
                        <a:rPr lang="en-GB" sz="1100" b="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a:buNone/>
                      </a:pPr>
                      <a:r>
                        <a:rPr lang="en-GB" sz="1100" b="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a:buNone/>
                      </a:pPr>
                      <a:r>
                        <a:rPr lang="en-GB" sz="1100" b="0" cap="none" spc="0">
                          <a:solidFill>
                            <a:schemeClr val="tx1"/>
                          </a:solidFill>
                        </a:rPr>
                        <a:t>Content</a:t>
                      </a:r>
                    </a:p>
                  </a:txBody>
                  <a:tcPr marL="115125" marR="115125" marT="115125" marB="115125"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extLst>
                  <a:ext uri="{0D108BD9-81ED-4DB2-BD59-A6C34878D82A}">
                    <a16:rowId xmlns:a16="http://schemas.microsoft.com/office/drawing/2014/main" val="721927089"/>
                  </a:ext>
                </a:extLst>
              </a:tr>
            </a:tbl>
          </a:graphicData>
        </a:graphic>
      </p:graphicFrame>
    </p:spTree>
    <p:extLst>
      <p:ext uri="{BB962C8B-B14F-4D97-AF65-F5344CB8AC3E}">
        <p14:creationId xmlns:p14="http://schemas.microsoft.com/office/powerpoint/2010/main" val="2355337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26490-8653-8187-89A8-9185C7F734A1}"/>
              </a:ext>
            </a:extLst>
          </p:cNvPr>
          <p:cNvSpPr>
            <a:spLocks noGrp="1"/>
          </p:cNvSpPr>
          <p:nvPr>
            <p:ph type="title"/>
          </p:nvPr>
        </p:nvSpPr>
        <p:spPr>
          <a:xfrm>
            <a:off x="913775" y="0"/>
            <a:ext cx="10364451" cy="887896"/>
          </a:xfrm>
        </p:spPr>
        <p:txBody>
          <a:bodyPr>
            <a:normAutofit/>
          </a:bodyPr>
          <a:lstStyle/>
          <a:p>
            <a:r>
              <a:rPr lang="en-GB" dirty="0"/>
              <a:t>CONTINUE OF RECOMMENDATION</a:t>
            </a:r>
          </a:p>
        </p:txBody>
      </p:sp>
      <p:sp>
        <p:nvSpPr>
          <p:cNvPr id="3" name="Content Placeholder 2">
            <a:extLst>
              <a:ext uri="{FF2B5EF4-FFF2-40B4-BE49-F238E27FC236}">
                <a16:creationId xmlns:a16="http://schemas.microsoft.com/office/drawing/2014/main" id="{C4C97800-4F4B-0EBD-50AB-6B523E1D3F87}"/>
              </a:ext>
            </a:extLst>
          </p:cNvPr>
          <p:cNvSpPr>
            <a:spLocks noGrp="1"/>
          </p:cNvSpPr>
          <p:nvPr>
            <p:ph sz="quarter" idx="13"/>
          </p:nvPr>
        </p:nvSpPr>
        <p:spPr>
          <a:xfrm>
            <a:off x="100208" y="715617"/>
            <a:ext cx="11724362" cy="6142383"/>
          </a:xfrm>
        </p:spPr>
        <p:txBody>
          <a:bodyPr>
            <a:noAutofit/>
          </a:bodyPr>
          <a:lstStyle/>
          <a:p>
            <a:r>
              <a:rPr lang="en-GB" sz="2800" dirty="0"/>
              <a:t>17. We suggest that, if </a:t>
            </a:r>
            <a:r>
              <a:rPr lang="en-GB" sz="2800" b="1" dirty="0"/>
              <a:t>mild genital tract infection </a:t>
            </a:r>
            <a:r>
              <a:rPr lang="en-GB" sz="2800" dirty="0"/>
              <a:t>is suspected following examination, preliminary investigations can be </a:t>
            </a:r>
            <a:r>
              <a:rPr lang="en-GB" sz="2800" b="1" dirty="0"/>
              <a:t>performed in the primary care setting and oral broad-spectrum antibiotics should be commenced in accordance with local antimicrobial guidelines.</a:t>
            </a:r>
            <a:r>
              <a:rPr lang="en-GB" sz="2800" dirty="0"/>
              <a:t> Best Practice </a:t>
            </a:r>
          </a:p>
          <a:p>
            <a:r>
              <a:rPr lang="en-GB" sz="2800" dirty="0"/>
              <a:t>18. We recommend that, </a:t>
            </a:r>
            <a:r>
              <a:rPr lang="en-GB" sz="2800" b="1" dirty="0"/>
              <a:t>if severe genital tract infection is </a:t>
            </a:r>
            <a:r>
              <a:rPr lang="en-GB" sz="2800" dirty="0"/>
              <a:t>suspected following examination, </a:t>
            </a:r>
            <a:r>
              <a:rPr lang="en-GB" sz="2800" b="1" dirty="0"/>
              <a:t>resuscitative measures such as commencing intravenous fluids, broad spectrum antibiotics and providing supplementary oxygen should be given without delay</a:t>
            </a:r>
            <a:r>
              <a:rPr lang="en-GB" sz="2800" dirty="0"/>
              <a:t>. Best Practice</a:t>
            </a:r>
          </a:p>
        </p:txBody>
      </p:sp>
    </p:spTree>
    <p:extLst>
      <p:ext uri="{BB962C8B-B14F-4D97-AF65-F5344CB8AC3E}">
        <p14:creationId xmlns:p14="http://schemas.microsoft.com/office/powerpoint/2010/main" val="2318621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BE3B-32C4-E1E2-6544-1FB54F8886C7}"/>
              </a:ext>
            </a:extLst>
          </p:cNvPr>
          <p:cNvSpPr>
            <a:spLocks noGrp="1"/>
          </p:cNvSpPr>
          <p:nvPr>
            <p:ph type="title"/>
          </p:nvPr>
        </p:nvSpPr>
        <p:spPr>
          <a:xfrm>
            <a:off x="913775" y="1"/>
            <a:ext cx="10364451" cy="901147"/>
          </a:xfrm>
        </p:spPr>
        <p:txBody>
          <a:bodyPr/>
          <a:lstStyle/>
          <a:p>
            <a:r>
              <a:rPr lang="en-GB" dirty="0"/>
              <a:t>CONTINUE OF RECOMMENDATION</a:t>
            </a:r>
          </a:p>
        </p:txBody>
      </p:sp>
      <p:sp>
        <p:nvSpPr>
          <p:cNvPr id="3" name="Content Placeholder 2">
            <a:extLst>
              <a:ext uri="{FF2B5EF4-FFF2-40B4-BE49-F238E27FC236}">
                <a16:creationId xmlns:a16="http://schemas.microsoft.com/office/drawing/2014/main" id="{C3A7A1A4-3C1E-A3E3-7FA2-25A39C22CD33}"/>
              </a:ext>
            </a:extLst>
          </p:cNvPr>
          <p:cNvSpPr>
            <a:spLocks noGrp="1"/>
          </p:cNvSpPr>
          <p:nvPr>
            <p:ph sz="quarter" idx="13"/>
          </p:nvPr>
        </p:nvSpPr>
        <p:spPr>
          <a:xfrm>
            <a:off x="87682" y="781878"/>
            <a:ext cx="12012460" cy="6076122"/>
          </a:xfrm>
        </p:spPr>
        <p:txBody>
          <a:bodyPr>
            <a:normAutofit/>
          </a:bodyPr>
          <a:lstStyle/>
          <a:p>
            <a:r>
              <a:rPr lang="en-GB" sz="2400" dirty="0"/>
              <a:t>19/  We strongly recommend that healthcare workers providing Surgical Termination of Pregnancy (STOP) should be </a:t>
            </a:r>
            <a:r>
              <a:rPr lang="en-GB" sz="2400" b="1" dirty="0"/>
              <a:t>familiar with potential complications such as haemorrhage, cervical lacerations and uterine perforation, and their respective management approaches</a:t>
            </a:r>
            <a:r>
              <a:rPr lang="en-GB" sz="2400" dirty="0"/>
              <a:t>. Best Practice </a:t>
            </a:r>
          </a:p>
          <a:p>
            <a:r>
              <a:rPr lang="en-GB" sz="2400" dirty="0"/>
              <a:t>20/ Following TOP, all women should be offered contraceptive information and, if desired, given the contraceptive method of their choice, or referral for this service. Best Practice </a:t>
            </a:r>
          </a:p>
          <a:p>
            <a:r>
              <a:rPr lang="en-GB" sz="2400" dirty="0"/>
              <a:t>21/ Long-acting reversible </a:t>
            </a:r>
            <a:r>
              <a:rPr lang="en-GB" sz="2400" dirty="0">
                <a:highlight>
                  <a:srgbClr val="FFFF00"/>
                </a:highlight>
              </a:rPr>
              <a:t>contraception (LARC) is the preferred method </a:t>
            </a:r>
            <a:r>
              <a:rPr lang="en-GB" sz="2400" dirty="0"/>
              <a:t>of contraception (for clinicians) and so far as possible, should be commenced immediately at the time of TOP in both primary and secondary care services. Best Practice</a:t>
            </a:r>
          </a:p>
        </p:txBody>
      </p:sp>
    </p:spTree>
    <p:extLst>
      <p:ext uri="{BB962C8B-B14F-4D97-AF65-F5344CB8AC3E}">
        <p14:creationId xmlns:p14="http://schemas.microsoft.com/office/powerpoint/2010/main" val="3886366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9302-74DA-72F3-A199-A8AAC2DFFF45}"/>
              </a:ext>
            </a:extLst>
          </p:cNvPr>
          <p:cNvSpPr>
            <a:spLocks noGrp="1"/>
          </p:cNvSpPr>
          <p:nvPr>
            <p:ph type="title"/>
          </p:nvPr>
        </p:nvSpPr>
        <p:spPr>
          <a:xfrm>
            <a:off x="913775" y="1"/>
            <a:ext cx="10364451" cy="874642"/>
          </a:xfrm>
        </p:spPr>
        <p:txBody>
          <a:bodyPr/>
          <a:lstStyle/>
          <a:p>
            <a:r>
              <a:rPr lang="en-GB" dirty="0"/>
              <a:t>CONTONUATION OF RECOMMENDATION</a:t>
            </a:r>
          </a:p>
        </p:txBody>
      </p:sp>
      <p:sp>
        <p:nvSpPr>
          <p:cNvPr id="3" name="Content Placeholder 2">
            <a:extLst>
              <a:ext uri="{FF2B5EF4-FFF2-40B4-BE49-F238E27FC236}">
                <a16:creationId xmlns:a16="http://schemas.microsoft.com/office/drawing/2014/main" id="{1D9E6C2A-DB12-04A2-9DFC-87E587E9F6AD}"/>
              </a:ext>
            </a:extLst>
          </p:cNvPr>
          <p:cNvSpPr>
            <a:spLocks noGrp="1"/>
          </p:cNvSpPr>
          <p:nvPr>
            <p:ph sz="quarter" idx="13"/>
          </p:nvPr>
        </p:nvSpPr>
        <p:spPr>
          <a:xfrm>
            <a:off x="0" y="874643"/>
            <a:ext cx="12192000" cy="5983356"/>
          </a:xfrm>
        </p:spPr>
        <p:txBody>
          <a:bodyPr>
            <a:noAutofit/>
          </a:bodyPr>
          <a:lstStyle/>
          <a:p>
            <a:r>
              <a:rPr lang="en-GB" sz="3200" dirty="0"/>
              <a:t>22/ We suggest that women admitted to hospital with complications of TOP should be offered referral to the </a:t>
            </a:r>
            <a:r>
              <a:rPr lang="en-GB" sz="3200" dirty="0">
                <a:highlight>
                  <a:srgbClr val="FFFF00"/>
                </a:highlight>
              </a:rPr>
              <a:t>Medical Social Work (MSW) team and/or for counselling</a:t>
            </a:r>
            <a:r>
              <a:rPr lang="en-GB" sz="3200" dirty="0"/>
              <a:t>. Best Practice </a:t>
            </a:r>
          </a:p>
          <a:p>
            <a:r>
              <a:rPr lang="en-GB" sz="3200" dirty="0"/>
              <a:t>23/ The GP TOP provider should be informed when a woman is admitted to hospital with complications of TOP, provided the woman her self consents to this communication. This communication can be via a discharge summary letter or directly by phone to the GP TOP provider. Best Practice</a:t>
            </a:r>
          </a:p>
        </p:txBody>
      </p:sp>
    </p:spTree>
    <p:extLst>
      <p:ext uri="{BB962C8B-B14F-4D97-AF65-F5344CB8AC3E}">
        <p14:creationId xmlns:p14="http://schemas.microsoft.com/office/powerpoint/2010/main" val="1001436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AAD43-5D06-4C42-61B4-5176F46AE91C}"/>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AC8F32B-2D99-9F5A-B302-B34288D25B77}"/>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C94BE883-DB6F-1282-4E01-2D9459BEB52A}"/>
              </a:ext>
            </a:extLst>
          </p:cNvPr>
          <p:cNvPicPr>
            <a:picLocks noChangeAspect="1"/>
          </p:cNvPicPr>
          <p:nvPr/>
        </p:nvPicPr>
        <p:blipFill>
          <a:blip r:embed="rId3"/>
          <a:stretch>
            <a:fillRect/>
          </a:stretch>
        </p:blipFill>
        <p:spPr>
          <a:xfrm>
            <a:off x="-137785" y="0"/>
            <a:ext cx="13002016" cy="6858000"/>
          </a:xfrm>
          <a:prstGeom prst="rect">
            <a:avLst/>
          </a:prstGeom>
        </p:spPr>
      </p:pic>
    </p:spTree>
    <p:extLst>
      <p:ext uri="{BB962C8B-B14F-4D97-AF65-F5344CB8AC3E}">
        <p14:creationId xmlns:p14="http://schemas.microsoft.com/office/powerpoint/2010/main" val="2367041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14FC-24EE-B924-D4CB-B412A32770C8}"/>
              </a:ext>
            </a:extLst>
          </p:cNvPr>
          <p:cNvSpPr>
            <a:spLocks noGrp="1"/>
          </p:cNvSpPr>
          <p:nvPr>
            <p:ph type="title"/>
          </p:nvPr>
        </p:nvSpPr>
        <p:spPr>
          <a:xfrm>
            <a:off x="0" y="0"/>
            <a:ext cx="12191999" cy="1444488"/>
          </a:xfrm>
        </p:spPr>
        <p:txBody>
          <a:bodyPr/>
          <a:lstStyle/>
          <a:p>
            <a:r>
              <a:rPr lang="en-GB" dirty="0"/>
              <a:t> early pregnancy modules</a:t>
            </a:r>
          </a:p>
        </p:txBody>
      </p:sp>
      <p:sp>
        <p:nvSpPr>
          <p:cNvPr id="3" name="Content Placeholder 2">
            <a:extLst>
              <a:ext uri="{FF2B5EF4-FFF2-40B4-BE49-F238E27FC236}">
                <a16:creationId xmlns:a16="http://schemas.microsoft.com/office/drawing/2014/main" id="{A049E356-43C8-8ACE-0F1A-5C92FBD5EF77}"/>
              </a:ext>
            </a:extLst>
          </p:cNvPr>
          <p:cNvSpPr>
            <a:spLocks noGrp="1"/>
          </p:cNvSpPr>
          <p:nvPr>
            <p:ph sz="quarter" idx="13"/>
          </p:nvPr>
        </p:nvSpPr>
        <p:spPr>
          <a:xfrm>
            <a:off x="913774" y="1258957"/>
            <a:ext cx="5106026" cy="5194851"/>
          </a:xfrm>
        </p:spPr>
        <p:txBody>
          <a:bodyPr>
            <a:noAutofit/>
          </a:bodyPr>
          <a:lstStyle/>
          <a:p>
            <a:r>
              <a:rPr lang="en-GB" sz="2400" dirty="0"/>
              <a:t>1</a:t>
            </a:r>
            <a:r>
              <a:rPr lang="en-GB" sz="2800" dirty="0"/>
              <a:t>.</a:t>
            </a:r>
            <a:r>
              <a:rPr lang="en-GB" sz="2800" b="1" dirty="0"/>
              <a:t>investigation and mx of complication of early termination of pregnancy.</a:t>
            </a:r>
          </a:p>
          <a:p>
            <a:r>
              <a:rPr lang="en-GB" sz="2800" dirty="0"/>
              <a:t>2 </a:t>
            </a:r>
            <a:r>
              <a:rPr lang="en-GB" sz="2800" b="1" dirty="0"/>
              <a:t>.termination of pregnancy under 12 weeks.</a:t>
            </a:r>
          </a:p>
          <a:p>
            <a:r>
              <a:rPr lang="en-GB" sz="2800" b="1" dirty="0"/>
              <a:t>3.rm</a:t>
            </a:r>
          </a:p>
          <a:p>
            <a:r>
              <a:rPr lang="en-GB" sz="2800" b="1" dirty="0"/>
              <a:t>4.ectopic pregnancy</a:t>
            </a:r>
          </a:p>
        </p:txBody>
      </p:sp>
      <p:sp>
        <p:nvSpPr>
          <p:cNvPr id="4" name="Content Placeholder 3">
            <a:extLst>
              <a:ext uri="{FF2B5EF4-FFF2-40B4-BE49-F238E27FC236}">
                <a16:creationId xmlns:a16="http://schemas.microsoft.com/office/drawing/2014/main" id="{A874B871-B622-8A12-B416-664C33315DD0}"/>
              </a:ext>
            </a:extLst>
          </p:cNvPr>
          <p:cNvSpPr>
            <a:spLocks noGrp="1"/>
          </p:cNvSpPr>
          <p:nvPr>
            <p:ph sz="quarter" idx="14"/>
          </p:nvPr>
        </p:nvSpPr>
        <p:spPr>
          <a:xfrm>
            <a:off x="6172200" y="1258958"/>
            <a:ext cx="5105400" cy="4532242"/>
          </a:xfrm>
        </p:spPr>
        <p:txBody>
          <a:bodyPr/>
          <a:lstStyle/>
          <a:p>
            <a:r>
              <a:rPr lang="en-GB" sz="2800" dirty="0"/>
              <a:t>5.</a:t>
            </a:r>
            <a:r>
              <a:rPr lang="en-GB" sz="2800" b="1" dirty="0"/>
              <a:t>fetal anatomy ultrasound .</a:t>
            </a:r>
          </a:p>
          <a:p>
            <a:r>
              <a:rPr lang="en-GB" sz="2800" b="1" dirty="0"/>
              <a:t>6. Pathway for the mx of fatal </a:t>
            </a:r>
            <a:r>
              <a:rPr lang="en-GB" sz="2800" b="1" dirty="0" err="1"/>
              <a:t>fetalanomalies</a:t>
            </a:r>
            <a:r>
              <a:rPr lang="en-GB" sz="2800" b="1" dirty="0"/>
              <a:t> and life limiting conditions during pregnancy 2019.</a:t>
            </a:r>
          </a:p>
          <a:p>
            <a:r>
              <a:rPr lang="en-GB" sz="2800" b="1" dirty="0"/>
              <a:t>7.mx of second trimester miscarriage</a:t>
            </a:r>
            <a:r>
              <a:rPr lang="en-GB" b="1" dirty="0"/>
              <a:t>.</a:t>
            </a:r>
          </a:p>
          <a:p>
            <a:endParaRPr lang="en-GB" dirty="0"/>
          </a:p>
        </p:txBody>
      </p:sp>
    </p:spTree>
    <p:extLst>
      <p:ext uri="{BB962C8B-B14F-4D97-AF65-F5344CB8AC3E}">
        <p14:creationId xmlns:p14="http://schemas.microsoft.com/office/powerpoint/2010/main" val="3545005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75B2B-D87A-7DB1-5F52-BE07910F9C16}"/>
              </a:ext>
            </a:extLst>
          </p:cNvPr>
          <p:cNvSpPr>
            <a:spLocks noGrp="1"/>
          </p:cNvSpPr>
          <p:nvPr>
            <p:ph type="title"/>
          </p:nvPr>
        </p:nvSpPr>
        <p:spPr>
          <a:xfrm>
            <a:off x="1" y="1"/>
            <a:ext cx="12192000" cy="914399"/>
          </a:xfrm>
          <a:pattFill prst="pct70">
            <a:fgClr>
              <a:srgbClr val="0070C0"/>
            </a:fgClr>
            <a:bgClr>
              <a:schemeClr val="bg1"/>
            </a:bgClr>
          </a:pattFill>
        </p:spPr>
        <p:txBody>
          <a:bodyPr/>
          <a:lstStyle/>
          <a:p>
            <a:r>
              <a:rPr lang="en-GB" dirty="0"/>
              <a:t>KEY RECOMMENDATION</a:t>
            </a:r>
          </a:p>
        </p:txBody>
      </p:sp>
      <p:sp>
        <p:nvSpPr>
          <p:cNvPr id="3" name="Content Placeholder 2">
            <a:extLst>
              <a:ext uri="{FF2B5EF4-FFF2-40B4-BE49-F238E27FC236}">
                <a16:creationId xmlns:a16="http://schemas.microsoft.com/office/drawing/2014/main" id="{DF36B2DC-B71C-C0ED-7A41-40181A20174A}"/>
              </a:ext>
            </a:extLst>
          </p:cNvPr>
          <p:cNvSpPr>
            <a:spLocks noGrp="1"/>
          </p:cNvSpPr>
          <p:nvPr>
            <p:ph sz="quarter" idx="13"/>
          </p:nvPr>
        </p:nvSpPr>
        <p:spPr>
          <a:xfrm>
            <a:off x="0" y="689113"/>
            <a:ext cx="12192000" cy="6168887"/>
          </a:xfrm>
          <a:pattFill prst="pct25">
            <a:fgClr>
              <a:schemeClr val="accent1">
                <a:lumMod val="60000"/>
                <a:lumOff val="40000"/>
              </a:schemeClr>
            </a:fgClr>
            <a:bgClr>
              <a:schemeClr val="bg1"/>
            </a:bgClr>
          </a:pattFill>
        </p:spPr>
        <p:txBody>
          <a:bodyPr>
            <a:normAutofit/>
          </a:bodyPr>
          <a:lstStyle/>
          <a:p>
            <a:r>
              <a:rPr lang="en-GB" sz="3000" b="1" dirty="0"/>
              <a:t>Recommendation 1</a:t>
            </a:r>
            <a:r>
              <a:rPr lang="en-GB" sz="3000" dirty="0"/>
              <a:t> Increasing the accessibility to medical termination of pregnancy services in the community leads to women having their termination at an earlier gestation. Since earlier termination </a:t>
            </a:r>
            <a:r>
              <a:rPr lang="en-GB" sz="3000" dirty="0">
                <a:highlight>
                  <a:srgbClr val="FFFF00"/>
                </a:highlight>
              </a:rPr>
              <a:t>is safest for women</a:t>
            </a:r>
            <a:r>
              <a:rPr lang="en-GB" sz="3000" dirty="0"/>
              <a:t>, this service should be made </a:t>
            </a:r>
            <a:r>
              <a:rPr lang="en-GB" sz="3000" dirty="0">
                <a:highlight>
                  <a:srgbClr val="FFFF00"/>
                </a:highlight>
              </a:rPr>
              <a:t>widely available</a:t>
            </a:r>
            <a:r>
              <a:rPr lang="en-GB" sz="3000" dirty="0"/>
              <a:t>.</a:t>
            </a:r>
          </a:p>
          <a:p>
            <a:r>
              <a:rPr lang="en-GB" sz="3000" b="1" dirty="0"/>
              <a:t> Recommendation 2 </a:t>
            </a:r>
            <a:r>
              <a:rPr lang="en-GB" sz="3000" dirty="0"/>
              <a:t>A </a:t>
            </a:r>
            <a:r>
              <a:rPr lang="en-GB" sz="3000" dirty="0">
                <a:highlight>
                  <a:srgbClr val="FFFF00"/>
                </a:highlight>
              </a:rPr>
              <a:t>24/7 telephone helpline</a:t>
            </a:r>
            <a:r>
              <a:rPr lang="en-GB" sz="3000" dirty="0"/>
              <a:t>, staffed by clinical staff is an important component of a comprehensive, island–wide service. The helpline should provide </a:t>
            </a:r>
            <a:r>
              <a:rPr lang="en-GB" sz="3000" dirty="0">
                <a:highlight>
                  <a:srgbClr val="FFFF00"/>
                </a:highlight>
              </a:rPr>
              <a:t>initial counselling</a:t>
            </a:r>
            <a:r>
              <a:rPr lang="en-GB" sz="3000" dirty="0"/>
              <a:t>, signposting to providers and symptom advice for women before, during and after termination of pregnancy</a:t>
            </a:r>
            <a:r>
              <a:rPr lang="en-GB" sz="2800" dirty="0"/>
              <a:t>.</a:t>
            </a:r>
          </a:p>
          <a:p>
            <a:pPr marL="0" indent="0">
              <a:buNone/>
            </a:pPr>
            <a:endParaRPr lang="en-GB" dirty="0"/>
          </a:p>
        </p:txBody>
      </p:sp>
    </p:spTree>
    <p:extLst>
      <p:ext uri="{BB962C8B-B14F-4D97-AF65-F5344CB8AC3E}">
        <p14:creationId xmlns:p14="http://schemas.microsoft.com/office/powerpoint/2010/main" val="1042847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AD3D-FF1B-88B7-D626-3F442575F625}"/>
              </a:ext>
            </a:extLst>
          </p:cNvPr>
          <p:cNvSpPr>
            <a:spLocks noGrp="1"/>
          </p:cNvSpPr>
          <p:nvPr>
            <p:ph type="title"/>
          </p:nvPr>
        </p:nvSpPr>
        <p:spPr>
          <a:xfrm>
            <a:off x="0" y="0"/>
            <a:ext cx="12191999" cy="1066801"/>
          </a:xfrm>
          <a:pattFill prst="pct70">
            <a:fgClr>
              <a:schemeClr val="accent1">
                <a:lumMod val="40000"/>
                <a:lumOff val="60000"/>
              </a:schemeClr>
            </a:fgClr>
            <a:bgClr>
              <a:schemeClr val="bg1"/>
            </a:bgClr>
          </a:pattFill>
        </p:spPr>
        <p:txBody>
          <a:bodyPr/>
          <a:lstStyle/>
          <a:p>
            <a:r>
              <a:rPr lang="en-GB" dirty="0"/>
              <a:t>Continuo </a:t>
            </a:r>
            <a:r>
              <a:rPr lang="en-GB" dirty="0" err="1"/>
              <a:t>recommedndation</a:t>
            </a:r>
            <a:endParaRPr lang="en-GB" dirty="0"/>
          </a:p>
        </p:txBody>
      </p:sp>
      <p:sp>
        <p:nvSpPr>
          <p:cNvPr id="3" name="Content Placeholder 2">
            <a:extLst>
              <a:ext uri="{FF2B5EF4-FFF2-40B4-BE49-F238E27FC236}">
                <a16:creationId xmlns:a16="http://schemas.microsoft.com/office/drawing/2014/main" id="{BE0BE194-26BB-1CFD-728D-9D50C7694262}"/>
              </a:ext>
            </a:extLst>
          </p:cNvPr>
          <p:cNvSpPr>
            <a:spLocks noGrp="1"/>
          </p:cNvSpPr>
          <p:nvPr>
            <p:ph sz="quarter" idx="13"/>
          </p:nvPr>
        </p:nvSpPr>
        <p:spPr>
          <a:xfrm>
            <a:off x="0" y="715617"/>
            <a:ext cx="12192000" cy="6142383"/>
          </a:xfrm>
          <a:pattFill prst="smCheck">
            <a:fgClr>
              <a:schemeClr val="accent1">
                <a:lumMod val="40000"/>
                <a:lumOff val="60000"/>
              </a:schemeClr>
            </a:fgClr>
            <a:bgClr>
              <a:schemeClr val="bg1"/>
            </a:bgClr>
          </a:pattFill>
        </p:spPr>
        <p:txBody>
          <a:bodyPr>
            <a:normAutofit/>
          </a:bodyPr>
          <a:lstStyle/>
          <a:p>
            <a:r>
              <a:rPr lang="en-GB" b="1" dirty="0"/>
              <a:t> </a:t>
            </a:r>
            <a:r>
              <a:rPr lang="en-GB" sz="3200" b="1" dirty="0"/>
              <a:t>Recommendation 3 </a:t>
            </a:r>
            <a:r>
              <a:rPr lang="en-GB" sz="3200" dirty="0"/>
              <a:t>The Act states that “12 weeks of pregnancy” shall be construed in accordance with the medical principle that pregnancy is generally dated from </a:t>
            </a:r>
            <a:r>
              <a:rPr lang="en-GB" sz="3200" b="1" dirty="0"/>
              <a:t>the first day of a woman’s last menstrual period. In clinical practice data regarding the woman’s last menstrual period is combined with an ultrasound assessment of crown rump length to determine the gestational age</a:t>
            </a:r>
            <a:r>
              <a:rPr lang="en-GB" sz="3200" dirty="0"/>
              <a:t>. </a:t>
            </a:r>
            <a:r>
              <a:rPr lang="en-GB" sz="3200" dirty="0">
                <a:highlight>
                  <a:srgbClr val="FFFF00"/>
                </a:highlight>
              </a:rPr>
              <a:t>A Crown Rump Length of 63mm is defined as the upper limit for termination of pregnancy at 12 weeks </a:t>
            </a:r>
            <a:r>
              <a:rPr lang="en-GB" sz="3200" dirty="0"/>
              <a:t>+ </a:t>
            </a:r>
            <a:r>
              <a:rPr lang="en-GB" sz="3200" dirty="0">
                <a:highlight>
                  <a:srgbClr val="FFFF00"/>
                </a:highlight>
              </a:rPr>
              <a:t>0 days gestation</a:t>
            </a:r>
            <a:r>
              <a:rPr lang="en-GB" sz="2800" b="1" dirty="0">
                <a:highlight>
                  <a:srgbClr val="FFFF00"/>
                </a:highlight>
              </a:rPr>
              <a:t>.       Exam q</a:t>
            </a:r>
          </a:p>
        </p:txBody>
      </p:sp>
    </p:spTree>
    <p:extLst>
      <p:ext uri="{BB962C8B-B14F-4D97-AF65-F5344CB8AC3E}">
        <p14:creationId xmlns:p14="http://schemas.microsoft.com/office/powerpoint/2010/main" val="169209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D08D-67DF-7FAE-C552-E55FFCA5163D}"/>
              </a:ext>
            </a:extLst>
          </p:cNvPr>
          <p:cNvSpPr>
            <a:spLocks noGrp="1"/>
          </p:cNvSpPr>
          <p:nvPr>
            <p:ph type="title"/>
          </p:nvPr>
        </p:nvSpPr>
        <p:spPr>
          <a:xfrm>
            <a:off x="0" y="1"/>
            <a:ext cx="12191999" cy="662608"/>
          </a:xfrm>
          <a:pattFill prst="pct75">
            <a:fgClr>
              <a:schemeClr val="accent1">
                <a:lumMod val="40000"/>
                <a:lumOff val="60000"/>
              </a:schemeClr>
            </a:fgClr>
            <a:bgClr>
              <a:schemeClr val="bg1"/>
            </a:bgClr>
          </a:pattFill>
        </p:spPr>
        <p:txBody>
          <a:bodyPr>
            <a:normAutofit/>
          </a:bodyPr>
          <a:lstStyle/>
          <a:p>
            <a:r>
              <a:rPr lang="en-GB" dirty="0"/>
              <a:t>Continuo </a:t>
            </a:r>
            <a:r>
              <a:rPr lang="en-GB" dirty="0" err="1"/>
              <a:t>recommedndation</a:t>
            </a:r>
            <a:endParaRPr lang="en-GB" dirty="0"/>
          </a:p>
        </p:txBody>
      </p:sp>
      <p:sp>
        <p:nvSpPr>
          <p:cNvPr id="3" name="Content Placeholder 2">
            <a:extLst>
              <a:ext uri="{FF2B5EF4-FFF2-40B4-BE49-F238E27FC236}">
                <a16:creationId xmlns:a16="http://schemas.microsoft.com/office/drawing/2014/main" id="{20B8365F-B944-1235-C844-8F66B03F862D}"/>
              </a:ext>
            </a:extLst>
          </p:cNvPr>
          <p:cNvSpPr>
            <a:spLocks noGrp="1"/>
          </p:cNvSpPr>
          <p:nvPr>
            <p:ph sz="quarter" idx="13"/>
          </p:nvPr>
        </p:nvSpPr>
        <p:spPr>
          <a:xfrm>
            <a:off x="-1" y="662610"/>
            <a:ext cx="12191999" cy="6195390"/>
          </a:xfrm>
          <a:pattFill prst="pct50">
            <a:fgClr>
              <a:schemeClr val="accent1">
                <a:lumMod val="40000"/>
                <a:lumOff val="60000"/>
              </a:schemeClr>
            </a:fgClr>
            <a:bgClr>
              <a:schemeClr val="bg1"/>
            </a:bgClr>
          </a:pattFill>
        </p:spPr>
        <p:txBody>
          <a:bodyPr/>
          <a:lstStyle/>
          <a:p>
            <a:r>
              <a:rPr lang="en-GB" sz="3200" b="1" dirty="0"/>
              <a:t>Recommendation 4</a:t>
            </a:r>
            <a:r>
              <a:rPr lang="en-GB" sz="3200" dirty="0"/>
              <a:t> Individuals who perform obstetric scans routinely should have specialised training that is appropriate to the practice of diagnostic ultrasound for pregnant women.</a:t>
            </a:r>
          </a:p>
          <a:p>
            <a:endParaRPr lang="en-GB" sz="3200" dirty="0"/>
          </a:p>
          <a:p>
            <a:r>
              <a:rPr lang="en-GB" sz="3200" b="1" dirty="0"/>
              <a:t>Recommendation5</a:t>
            </a:r>
            <a:r>
              <a:rPr lang="en-GB" sz="3200" dirty="0"/>
              <a:t> If a woman is </a:t>
            </a:r>
            <a:r>
              <a:rPr lang="en-GB" sz="3200" dirty="0">
                <a:highlight>
                  <a:srgbClr val="FFFF00"/>
                </a:highlight>
              </a:rPr>
              <a:t>sure of her dates and has no risk factors for or symptoms of ectopic </a:t>
            </a:r>
            <a:r>
              <a:rPr lang="en-GB" sz="3200" dirty="0"/>
              <a:t>pregnancy, an </a:t>
            </a:r>
            <a:r>
              <a:rPr lang="en-GB" sz="3200" dirty="0">
                <a:highlight>
                  <a:srgbClr val="FFFF00"/>
                </a:highlight>
              </a:rPr>
              <a:t>ultrasound is not mandatory prior to termination of pregnancy at gestations less than 9 </a:t>
            </a:r>
            <a:r>
              <a:rPr lang="en-GB" sz="3200" dirty="0"/>
              <a:t>weeks. </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467000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F9820-6F57-6223-9B91-61C583CEFC05}"/>
              </a:ext>
            </a:extLst>
          </p:cNvPr>
          <p:cNvSpPr>
            <a:spLocks noGrp="1"/>
          </p:cNvSpPr>
          <p:nvPr>
            <p:ph type="title"/>
          </p:nvPr>
        </p:nvSpPr>
        <p:spPr>
          <a:xfrm>
            <a:off x="1" y="0"/>
            <a:ext cx="12192000" cy="1020417"/>
          </a:xfrm>
          <a:pattFill prst="pct90">
            <a:fgClr>
              <a:schemeClr val="accent1">
                <a:lumMod val="40000"/>
                <a:lumOff val="60000"/>
              </a:schemeClr>
            </a:fgClr>
            <a:bgClr>
              <a:schemeClr val="bg1"/>
            </a:bgClr>
          </a:pattFill>
        </p:spPr>
        <p:txBody>
          <a:bodyPr/>
          <a:lstStyle/>
          <a:p>
            <a:r>
              <a:rPr lang="en-GB" dirty="0"/>
              <a:t>CONTONUE </a:t>
            </a:r>
            <a:r>
              <a:rPr lang="en-GB" dirty="0" err="1"/>
              <a:t>recomendations</a:t>
            </a:r>
            <a:endParaRPr lang="en-GB" dirty="0"/>
          </a:p>
        </p:txBody>
      </p:sp>
      <p:sp>
        <p:nvSpPr>
          <p:cNvPr id="3" name="Content Placeholder 2">
            <a:extLst>
              <a:ext uri="{FF2B5EF4-FFF2-40B4-BE49-F238E27FC236}">
                <a16:creationId xmlns:a16="http://schemas.microsoft.com/office/drawing/2014/main" id="{B2D529F4-7E81-8719-B208-ED89FE9ED35A}"/>
              </a:ext>
            </a:extLst>
          </p:cNvPr>
          <p:cNvSpPr>
            <a:spLocks noGrp="1"/>
          </p:cNvSpPr>
          <p:nvPr>
            <p:ph sz="quarter" idx="13"/>
          </p:nvPr>
        </p:nvSpPr>
        <p:spPr>
          <a:xfrm>
            <a:off x="0" y="808383"/>
            <a:ext cx="12192000" cy="6049617"/>
          </a:xfrm>
          <a:pattFill prst="pct50">
            <a:fgClr>
              <a:schemeClr val="accent1">
                <a:lumMod val="40000"/>
                <a:lumOff val="60000"/>
              </a:schemeClr>
            </a:fgClr>
            <a:bgClr>
              <a:schemeClr val="bg1"/>
            </a:bgClr>
          </a:pattFill>
        </p:spPr>
        <p:txBody>
          <a:bodyPr>
            <a:normAutofit/>
          </a:bodyPr>
          <a:lstStyle/>
          <a:p>
            <a:r>
              <a:rPr lang="en-GB" sz="3200" b="1" dirty="0"/>
              <a:t>Recommendation 6 </a:t>
            </a:r>
            <a:r>
              <a:rPr lang="en-GB" sz="3200" dirty="0"/>
              <a:t>Where there are clinical concerns, based on history or examination findings, an ultrasound should be </a:t>
            </a:r>
            <a:r>
              <a:rPr lang="en-GB" sz="3200" dirty="0">
                <a:highlight>
                  <a:srgbClr val="FFFF00"/>
                </a:highlight>
              </a:rPr>
              <a:t>arranged prior to medical termination of </a:t>
            </a:r>
            <a:r>
              <a:rPr lang="en-GB" sz="3200" dirty="0"/>
              <a:t>pregnancy at </a:t>
            </a:r>
            <a:r>
              <a:rPr lang="en-GB" sz="3200" dirty="0">
                <a:highlight>
                  <a:srgbClr val="FFFF00"/>
                </a:highlight>
              </a:rPr>
              <a:t>gestations of less than 9 weeks</a:t>
            </a:r>
            <a:r>
              <a:rPr lang="en-GB" sz="3200" dirty="0"/>
              <a:t>. </a:t>
            </a:r>
          </a:p>
          <a:p>
            <a:r>
              <a:rPr lang="en-GB" sz="3200" b="1" dirty="0"/>
              <a:t>Recommendation 7</a:t>
            </a:r>
            <a:r>
              <a:rPr lang="en-GB" sz="3200" dirty="0"/>
              <a:t> In order to ensure access and to aid with counselling regarding risks and benefits of different termination of pregnancy care pathways, an ultrasound </a:t>
            </a:r>
            <a:r>
              <a:rPr lang="en-GB" sz="3200" b="1" dirty="0"/>
              <a:t>scan should be arranged prior to termination of pregnancy between 9- and 12-weeks’ gestation</a:t>
            </a:r>
            <a:r>
              <a:rPr lang="en-GB" sz="3200" dirty="0"/>
              <a:t>. </a:t>
            </a:r>
          </a:p>
        </p:txBody>
      </p:sp>
    </p:spTree>
    <p:extLst>
      <p:ext uri="{BB962C8B-B14F-4D97-AF65-F5344CB8AC3E}">
        <p14:creationId xmlns:p14="http://schemas.microsoft.com/office/powerpoint/2010/main" val="177926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2C95-BB8C-1EF0-6ADB-03E2214986CB}"/>
              </a:ext>
            </a:extLst>
          </p:cNvPr>
          <p:cNvSpPr>
            <a:spLocks noGrp="1"/>
          </p:cNvSpPr>
          <p:nvPr>
            <p:ph type="title"/>
          </p:nvPr>
        </p:nvSpPr>
        <p:spPr>
          <a:xfrm>
            <a:off x="1" y="-1"/>
            <a:ext cx="12192000" cy="861391"/>
          </a:xfrm>
          <a:pattFill prst="pct90">
            <a:fgClr>
              <a:schemeClr val="accent1">
                <a:lumMod val="40000"/>
                <a:lumOff val="60000"/>
              </a:schemeClr>
            </a:fgClr>
            <a:bgClr>
              <a:schemeClr val="bg1"/>
            </a:bgClr>
          </a:pattFill>
        </p:spPr>
        <p:txBody>
          <a:bodyPr>
            <a:normAutofit/>
          </a:bodyPr>
          <a:lstStyle/>
          <a:p>
            <a:r>
              <a:rPr lang="en-GB" sz="2400" dirty="0" err="1">
                <a:latin typeface="+mn-lt"/>
                <a:ea typeface="+mn-ea"/>
                <a:cs typeface="+mn-cs"/>
              </a:rPr>
              <a:t>CONTineuo</a:t>
            </a:r>
            <a:r>
              <a:rPr lang="en-GB" sz="2400" dirty="0">
                <a:latin typeface="+mn-lt"/>
                <a:ea typeface="+mn-ea"/>
                <a:cs typeface="+mn-cs"/>
              </a:rPr>
              <a:t> recommendations</a:t>
            </a:r>
          </a:p>
        </p:txBody>
      </p:sp>
      <p:sp>
        <p:nvSpPr>
          <p:cNvPr id="3" name="Content Placeholder 2">
            <a:extLst>
              <a:ext uri="{FF2B5EF4-FFF2-40B4-BE49-F238E27FC236}">
                <a16:creationId xmlns:a16="http://schemas.microsoft.com/office/drawing/2014/main" id="{2CD566D3-FEC8-D967-8124-3CCCC2C7329B}"/>
              </a:ext>
            </a:extLst>
          </p:cNvPr>
          <p:cNvSpPr>
            <a:spLocks noGrp="1"/>
          </p:cNvSpPr>
          <p:nvPr>
            <p:ph sz="quarter" idx="13"/>
          </p:nvPr>
        </p:nvSpPr>
        <p:spPr>
          <a:xfrm>
            <a:off x="0" y="861391"/>
            <a:ext cx="12192000" cy="5996609"/>
          </a:xfrm>
          <a:pattFill prst="pct50">
            <a:fgClr>
              <a:schemeClr val="accent1">
                <a:lumMod val="40000"/>
                <a:lumOff val="60000"/>
              </a:schemeClr>
            </a:fgClr>
            <a:bgClr>
              <a:schemeClr val="bg1"/>
            </a:bgClr>
          </a:pattFill>
        </p:spPr>
        <p:txBody>
          <a:bodyPr>
            <a:normAutofit/>
          </a:bodyPr>
          <a:lstStyle/>
          <a:p>
            <a:r>
              <a:rPr lang="en-GB" sz="2800" b="1" dirty="0"/>
              <a:t>Recommendation 8</a:t>
            </a:r>
            <a:r>
              <a:rPr lang="en-GB" sz="2800" dirty="0"/>
              <a:t> Women should be asked about their wishes to see the ultrasound screen or not.</a:t>
            </a:r>
          </a:p>
          <a:p>
            <a:r>
              <a:rPr lang="en-GB" sz="2800" b="1" dirty="0"/>
              <a:t> Recommendation 9 </a:t>
            </a:r>
            <a:r>
              <a:rPr lang="en-GB" sz="2800" dirty="0"/>
              <a:t>If a patient seeking a termination of pregnancy is</a:t>
            </a:r>
            <a:r>
              <a:rPr lang="en-GB" sz="2800" dirty="0">
                <a:highlight>
                  <a:srgbClr val="FFFF00"/>
                </a:highlight>
              </a:rPr>
              <a:t> less than 7 weeks’ gestation THE RISK OF RH D SENSITISATION IS NEGLIGIBLE,THEREFORE BLOOD GROUP AND RH D TESTING IS NOT INDICATED</a:t>
            </a:r>
            <a:r>
              <a:rPr lang="en-GB" sz="2800" dirty="0"/>
              <a:t>.</a:t>
            </a:r>
          </a:p>
          <a:p>
            <a:r>
              <a:rPr lang="en-GB" sz="2800" b="1" dirty="0"/>
              <a:t>Recommendation 10 </a:t>
            </a:r>
            <a:r>
              <a:rPr lang="en-GB" sz="2800" dirty="0"/>
              <a:t>If a patient is seeking a termination of </a:t>
            </a:r>
            <a:r>
              <a:rPr lang="en-GB" sz="2800" dirty="0">
                <a:highlight>
                  <a:srgbClr val="FFFF00"/>
                </a:highlight>
              </a:rPr>
              <a:t>pregnancy is 7 weeks’ gestation or greater </a:t>
            </a:r>
            <a:r>
              <a:rPr lang="en-GB" sz="2800" dirty="0"/>
              <a:t>(≥49 days post LMP), a </a:t>
            </a:r>
            <a:r>
              <a:rPr lang="en-GB" sz="2800" dirty="0">
                <a:highlight>
                  <a:srgbClr val="FFFF00"/>
                </a:highlight>
              </a:rPr>
              <a:t>blood group and Rhesus D testing is advised, in order to identify </a:t>
            </a:r>
            <a:r>
              <a:rPr lang="en-GB" sz="2800" dirty="0"/>
              <a:t>those who are Rhesus D negative, and take steps to prevent Rhesus D </a:t>
            </a:r>
            <a:r>
              <a:rPr lang="en-GB" sz="2800" dirty="0">
                <a:highlight>
                  <a:srgbClr val="FFFF00"/>
                </a:highlight>
              </a:rPr>
              <a:t>sensitisation during future pregnancies</a:t>
            </a:r>
            <a:r>
              <a:rPr lang="en-GB" dirty="0"/>
              <a:t>. </a:t>
            </a:r>
          </a:p>
          <a:p>
            <a:endParaRPr lang="en-GB" dirty="0"/>
          </a:p>
          <a:p>
            <a:endParaRPr lang="en-GB" dirty="0"/>
          </a:p>
        </p:txBody>
      </p:sp>
    </p:spTree>
    <p:extLst>
      <p:ext uri="{BB962C8B-B14F-4D97-AF65-F5344CB8AC3E}">
        <p14:creationId xmlns:p14="http://schemas.microsoft.com/office/powerpoint/2010/main" val="1519330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1A04-9AE5-79F8-CFD5-644DC683CE0C}"/>
              </a:ext>
            </a:extLst>
          </p:cNvPr>
          <p:cNvSpPr>
            <a:spLocks noGrp="1"/>
          </p:cNvSpPr>
          <p:nvPr>
            <p:ph type="title"/>
          </p:nvPr>
        </p:nvSpPr>
        <p:spPr>
          <a:xfrm>
            <a:off x="1" y="0"/>
            <a:ext cx="12192000" cy="768626"/>
          </a:xfrm>
          <a:pattFill prst="pct90">
            <a:fgClr>
              <a:schemeClr val="accent1">
                <a:lumMod val="40000"/>
                <a:lumOff val="60000"/>
              </a:schemeClr>
            </a:fgClr>
            <a:bgClr>
              <a:schemeClr val="bg1"/>
            </a:bgClr>
          </a:pattFill>
        </p:spPr>
        <p:txBody>
          <a:bodyPr>
            <a:normAutofit/>
          </a:bodyPr>
          <a:lstStyle/>
          <a:p>
            <a:r>
              <a:rPr lang="en-GB" dirty="0"/>
              <a:t>Continuo recommendations</a:t>
            </a:r>
          </a:p>
        </p:txBody>
      </p:sp>
      <p:sp>
        <p:nvSpPr>
          <p:cNvPr id="3" name="Content Placeholder 2">
            <a:extLst>
              <a:ext uri="{FF2B5EF4-FFF2-40B4-BE49-F238E27FC236}">
                <a16:creationId xmlns:a16="http://schemas.microsoft.com/office/drawing/2014/main" id="{FA4716DD-DBCA-08C6-1F5D-B6821A0EEC7F}"/>
              </a:ext>
            </a:extLst>
          </p:cNvPr>
          <p:cNvSpPr>
            <a:spLocks noGrp="1"/>
          </p:cNvSpPr>
          <p:nvPr>
            <p:ph sz="quarter" idx="13"/>
          </p:nvPr>
        </p:nvSpPr>
        <p:spPr>
          <a:xfrm>
            <a:off x="0" y="768626"/>
            <a:ext cx="12192000" cy="6089374"/>
          </a:xfrm>
          <a:pattFill prst="pct50">
            <a:fgClr>
              <a:schemeClr val="accent1">
                <a:lumMod val="40000"/>
                <a:lumOff val="60000"/>
              </a:schemeClr>
            </a:fgClr>
            <a:bgClr>
              <a:schemeClr val="bg1"/>
            </a:bgClr>
          </a:pattFill>
        </p:spPr>
        <p:txBody>
          <a:bodyPr>
            <a:normAutofit/>
          </a:bodyPr>
          <a:lstStyle/>
          <a:p>
            <a:r>
              <a:rPr lang="en-GB" sz="2800" b="1" dirty="0"/>
              <a:t>Recommendation 11 </a:t>
            </a:r>
            <a:r>
              <a:rPr lang="en-GB" sz="2800" dirty="0"/>
              <a:t>Women should be counselled on the limitations </a:t>
            </a:r>
            <a:r>
              <a:rPr lang="en-GB" sz="2800" dirty="0">
                <a:highlight>
                  <a:srgbClr val="FFFF00"/>
                </a:highlight>
              </a:rPr>
              <a:t>of data estimating the risk of Rhesus D sensitisation associated </a:t>
            </a:r>
            <a:r>
              <a:rPr lang="en-GB" sz="2800" dirty="0"/>
              <a:t>with medical termination of pregnancy at 7- 9 weeks’ gestation. Following full counselling on the potential risks and the limitations of the existing data, it is ultimately each woman’s choice whether to receive Anti-D at this gestation.</a:t>
            </a:r>
          </a:p>
          <a:p>
            <a:endParaRPr lang="en-GB" sz="2400" dirty="0"/>
          </a:p>
          <a:p>
            <a:r>
              <a:rPr lang="en-GB" sz="2400" dirty="0"/>
              <a:t> </a:t>
            </a:r>
            <a:r>
              <a:rPr lang="en-GB" sz="2800" b="1" dirty="0"/>
              <a:t>Recommendation 12 </a:t>
            </a:r>
            <a:r>
              <a:rPr lang="en-GB" sz="2800" dirty="0"/>
              <a:t>For Rhesus D negative women who have a medical or surgical termination of </a:t>
            </a:r>
            <a:r>
              <a:rPr lang="en-GB" sz="2800" dirty="0">
                <a:highlight>
                  <a:srgbClr val="FFFF00"/>
                </a:highlight>
              </a:rPr>
              <a:t>pregnancy between 9- and 12-weeks</a:t>
            </a:r>
            <a:r>
              <a:rPr lang="en-GB" sz="2800" dirty="0"/>
              <a:t>’ gestation, a </a:t>
            </a:r>
            <a:r>
              <a:rPr lang="en-GB" sz="2800" dirty="0">
                <a:highlight>
                  <a:srgbClr val="FFFF00"/>
                </a:highlight>
              </a:rPr>
              <a:t>dose of at least 250IU of anti-D immunoglobulin </a:t>
            </a:r>
            <a:r>
              <a:rPr lang="en-GB" sz="2800" dirty="0"/>
              <a:t>should be </a:t>
            </a:r>
            <a:r>
              <a:rPr lang="en-GB" sz="2800" dirty="0">
                <a:highlight>
                  <a:srgbClr val="FFFF00"/>
                </a:highlight>
              </a:rPr>
              <a:t>administered to prevent Rhesus </a:t>
            </a:r>
            <a:r>
              <a:rPr lang="en-GB" sz="2800" dirty="0"/>
              <a:t>D sensitisation</a:t>
            </a:r>
            <a:r>
              <a:rPr lang="en-GB" sz="2400" dirty="0"/>
              <a:t>. </a:t>
            </a:r>
          </a:p>
          <a:p>
            <a:endParaRPr lang="en-GB" sz="2400" dirty="0"/>
          </a:p>
          <a:p>
            <a:endParaRPr lang="en-GB" sz="2400" dirty="0"/>
          </a:p>
          <a:p>
            <a:endParaRPr lang="en-GB" dirty="0"/>
          </a:p>
        </p:txBody>
      </p:sp>
    </p:spTree>
    <p:extLst>
      <p:ext uri="{BB962C8B-B14F-4D97-AF65-F5344CB8AC3E}">
        <p14:creationId xmlns:p14="http://schemas.microsoft.com/office/powerpoint/2010/main" val="4220139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92F4-F0AC-809A-302E-43DEDAD6EF55}"/>
              </a:ext>
            </a:extLst>
          </p:cNvPr>
          <p:cNvSpPr>
            <a:spLocks noGrp="1"/>
          </p:cNvSpPr>
          <p:nvPr>
            <p:ph type="title"/>
          </p:nvPr>
        </p:nvSpPr>
        <p:spPr>
          <a:xfrm>
            <a:off x="0" y="0"/>
            <a:ext cx="12191999" cy="622852"/>
          </a:xfrm>
          <a:pattFill prst="pct90">
            <a:fgClr>
              <a:schemeClr val="accent1">
                <a:lumMod val="40000"/>
                <a:lumOff val="60000"/>
              </a:schemeClr>
            </a:fgClr>
            <a:bgClr>
              <a:schemeClr val="bg1"/>
            </a:bgClr>
          </a:pattFill>
        </p:spPr>
        <p:txBody>
          <a:bodyPr/>
          <a:lstStyle/>
          <a:p>
            <a:r>
              <a:rPr lang="en-GB" dirty="0" err="1"/>
              <a:t>CONTinuation</a:t>
            </a:r>
            <a:endParaRPr lang="en-GB" dirty="0"/>
          </a:p>
        </p:txBody>
      </p:sp>
      <p:sp>
        <p:nvSpPr>
          <p:cNvPr id="3" name="Content Placeholder 2">
            <a:extLst>
              <a:ext uri="{FF2B5EF4-FFF2-40B4-BE49-F238E27FC236}">
                <a16:creationId xmlns:a16="http://schemas.microsoft.com/office/drawing/2014/main" id="{19F12CE2-A7E2-B2E1-55E9-F19CD1DA54BE}"/>
              </a:ext>
            </a:extLst>
          </p:cNvPr>
          <p:cNvSpPr>
            <a:spLocks noGrp="1"/>
          </p:cNvSpPr>
          <p:nvPr>
            <p:ph sz="quarter" idx="13"/>
          </p:nvPr>
        </p:nvSpPr>
        <p:spPr>
          <a:xfrm>
            <a:off x="0" y="530085"/>
            <a:ext cx="12192000" cy="6327915"/>
          </a:xfrm>
          <a:pattFill prst="pct50">
            <a:fgClr>
              <a:schemeClr val="accent1">
                <a:lumMod val="40000"/>
                <a:lumOff val="60000"/>
              </a:schemeClr>
            </a:fgClr>
            <a:bgClr>
              <a:schemeClr val="bg1"/>
            </a:bgClr>
          </a:pattFill>
        </p:spPr>
        <p:txBody>
          <a:bodyPr>
            <a:noAutofit/>
          </a:bodyPr>
          <a:lstStyle/>
          <a:p>
            <a:pPr marL="0" indent="0">
              <a:buNone/>
            </a:pPr>
            <a:r>
              <a:rPr lang="en-GB" sz="3600" dirty="0"/>
              <a:t>****</a:t>
            </a:r>
            <a:r>
              <a:rPr lang="en-GB" sz="3600" b="1" dirty="0"/>
              <a:t>Recommendation 13 </a:t>
            </a:r>
            <a:r>
              <a:rPr lang="en-GB" sz="3600" dirty="0"/>
              <a:t>Determination of the risk of Rhesus D sensitisation following a termination of pregnancy should be deemed a high research priority and high-quality, adequately-powered studies should be resourced.</a:t>
            </a:r>
          </a:p>
          <a:p>
            <a:pPr marL="0" indent="0">
              <a:buNone/>
            </a:pPr>
            <a:r>
              <a:rPr lang="en-GB" sz="3600" dirty="0"/>
              <a:t>**** </a:t>
            </a:r>
            <a:r>
              <a:rPr lang="en-GB" sz="3600" b="1" dirty="0"/>
              <a:t>Recommendation 14 </a:t>
            </a:r>
            <a:r>
              <a:rPr lang="en-GB" sz="3600" dirty="0"/>
              <a:t>The decision to </a:t>
            </a:r>
            <a:r>
              <a:rPr lang="en-GB" sz="3600" dirty="0">
                <a:highlight>
                  <a:srgbClr val="FFFF00"/>
                </a:highlight>
              </a:rPr>
              <a:t>evacuate the uterus </a:t>
            </a:r>
            <a:r>
              <a:rPr lang="en-GB" sz="3600" dirty="0"/>
              <a:t>following incomplete termination of pregnancy should be based on </a:t>
            </a:r>
            <a:r>
              <a:rPr lang="en-GB" sz="3600" dirty="0">
                <a:highlight>
                  <a:srgbClr val="FFFF00"/>
                </a:highlight>
              </a:rPr>
              <a:t>clinical signs and symptoms and not on ultrasound appearance</a:t>
            </a:r>
            <a:r>
              <a:rPr lang="en-GB" sz="2800" dirty="0"/>
              <a:t>. </a:t>
            </a:r>
          </a:p>
        </p:txBody>
      </p:sp>
    </p:spTree>
    <p:extLst>
      <p:ext uri="{BB962C8B-B14F-4D97-AF65-F5344CB8AC3E}">
        <p14:creationId xmlns:p14="http://schemas.microsoft.com/office/powerpoint/2010/main" val="3052431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3CE8-C13D-4A77-3B98-9BEECA82E10E}"/>
              </a:ext>
            </a:extLst>
          </p:cNvPr>
          <p:cNvSpPr>
            <a:spLocks noGrp="1"/>
          </p:cNvSpPr>
          <p:nvPr>
            <p:ph type="title"/>
          </p:nvPr>
        </p:nvSpPr>
        <p:spPr>
          <a:xfrm>
            <a:off x="0" y="0"/>
            <a:ext cx="12191999" cy="649357"/>
          </a:xfrm>
          <a:pattFill prst="pct70">
            <a:fgClr>
              <a:srgbClr val="0070C0"/>
            </a:fgClr>
            <a:bgClr>
              <a:schemeClr val="bg1"/>
            </a:bgClr>
          </a:pattFill>
        </p:spPr>
        <p:txBody>
          <a:bodyPr>
            <a:normAutofit/>
          </a:bodyPr>
          <a:lstStyle/>
          <a:p>
            <a:r>
              <a:rPr lang="en-GB" dirty="0" err="1"/>
              <a:t>Contineuo</a:t>
            </a:r>
            <a:r>
              <a:rPr lang="en-GB" dirty="0"/>
              <a:t> recommendation</a:t>
            </a:r>
          </a:p>
        </p:txBody>
      </p:sp>
      <p:sp>
        <p:nvSpPr>
          <p:cNvPr id="3" name="Content Placeholder 2">
            <a:extLst>
              <a:ext uri="{FF2B5EF4-FFF2-40B4-BE49-F238E27FC236}">
                <a16:creationId xmlns:a16="http://schemas.microsoft.com/office/drawing/2014/main" id="{ADCC11B6-A623-7377-0EF3-10E664371EAB}"/>
              </a:ext>
            </a:extLst>
          </p:cNvPr>
          <p:cNvSpPr>
            <a:spLocks noGrp="1"/>
          </p:cNvSpPr>
          <p:nvPr>
            <p:ph sz="quarter" idx="13"/>
          </p:nvPr>
        </p:nvSpPr>
        <p:spPr>
          <a:xfrm>
            <a:off x="0" y="649357"/>
            <a:ext cx="12191998" cy="6208643"/>
          </a:xfrm>
          <a:pattFill prst="pct70">
            <a:fgClr>
              <a:schemeClr val="accent1">
                <a:lumMod val="40000"/>
                <a:lumOff val="60000"/>
              </a:schemeClr>
            </a:fgClr>
            <a:bgClr>
              <a:schemeClr val="bg1"/>
            </a:bgClr>
          </a:pattFill>
        </p:spPr>
        <p:txBody>
          <a:bodyPr>
            <a:noAutofit/>
          </a:bodyPr>
          <a:lstStyle/>
          <a:p>
            <a:r>
              <a:rPr lang="en-GB" sz="3200" dirty="0"/>
              <a:t>****</a:t>
            </a:r>
            <a:r>
              <a:rPr lang="en-GB" sz="3200" b="1" dirty="0"/>
              <a:t>Recommendation 15 </a:t>
            </a:r>
            <a:r>
              <a:rPr lang="en-GB" sz="3200" dirty="0">
                <a:highlight>
                  <a:srgbClr val="FFFF00"/>
                </a:highlight>
              </a:rPr>
              <a:t>Ultrasound examination should not be used routinely to screen women for incomplete abortion after medical or </a:t>
            </a:r>
            <a:r>
              <a:rPr lang="en-GB" sz="3200" dirty="0"/>
              <a:t>surgical termination of pregnancy</a:t>
            </a:r>
          </a:p>
          <a:p>
            <a:r>
              <a:rPr lang="en-GB" sz="3200" b="1" dirty="0"/>
              <a:t>Recommendation 16 </a:t>
            </a:r>
            <a:r>
              <a:rPr lang="en-GB" sz="3200" dirty="0"/>
              <a:t>As part of the medical consultation prior to termination of pregnancy, an assessment of the woman’s risk of venous thromboembolism (VTE) should be considered. Women with significant risk factors for VTE </a:t>
            </a:r>
            <a:r>
              <a:rPr lang="en-GB" sz="3200" dirty="0">
                <a:highlight>
                  <a:srgbClr val="FFFF00"/>
                </a:highlight>
              </a:rPr>
              <a:t>may require </a:t>
            </a:r>
            <a:r>
              <a:rPr lang="en-GB" sz="3200" dirty="0"/>
              <a:t>anticoagulant treatment until the termination is performed and up to six weeks afterwards</a:t>
            </a:r>
          </a:p>
        </p:txBody>
      </p:sp>
    </p:spTree>
    <p:extLst>
      <p:ext uri="{BB962C8B-B14F-4D97-AF65-F5344CB8AC3E}">
        <p14:creationId xmlns:p14="http://schemas.microsoft.com/office/powerpoint/2010/main" val="3735141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E6BE-F6C1-80BB-4A61-F0677E421241}"/>
              </a:ext>
            </a:extLst>
          </p:cNvPr>
          <p:cNvSpPr>
            <a:spLocks noGrp="1"/>
          </p:cNvSpPr>
          <p:nvPr>
            <p:ph type="title"/>
          </p:nvPr>
        </p:nvSpPr>
        <p:spPr>
          <a:xfrm>
            <a:off x="0" y="0"/>
            <a:ext cx="12191999" cy="781878"/>
          </a:xfrm>
          <a:pattFill prst="pct90">
            <a:fgClr>
              <a:schemeClr val="accent1">
                <a:lumMod val="40000"/>
                <a:lumOff val="60000"/>
              </a:schemeClr>
            </a:fgClr>
            <a:bgClr>
              <a:schemeClr val="bg1"/>
            </a:bgClr>
          </a:pattFill>
        </p:spPr>
        <p:txBody>
          <a:bodyPr>
            <a:normAutofit/>
          </a:bodyPr>
          <a:lstStyle/>
          <a:p>
            <a:r>
              <a:rPr lang="en-GB" dirty="0" err="1"/>
              <a:t>Contineu</a:t>
            </a:r>
            <a:r>
              <a:rPr lang="en-GB" dirty="0"/>
              <a:t> </a:t>
            </a:r>
            <a:r>
              <a:rPr lang="en-GB" dirty="0" err="1"/>
              <a:t>recommendatio</a:t>
            </a:r>
            <a:endParaRPr lang="en-GB" dirty="0"/>
          </a:p>
        </p:txBody>
      </p:sp>
      <p:sp>
        <p:nvSpPr>
          <p:cNvPr id="3" name="Content Placeholder 2">
            <a:extLst>
              <a:ext uri="{FF2B5EF4-FFF2-40B4-BE49-F238E27FC236}">
                <a16:creationId xmlns:a16="http://schemas.microsoft.com/office/drawing/2014/main" id="{F3408C4F-3203-96F1-78A4-858E2F33EA65}"/>
              </a:ext>
            </a:extLst>
          </p:cNvPr>
          <p:cNvSpPr>
            <a:spLocks noGrp="1"/>
          </p:cNvSpPr>
          <p:nvPr>
            <p:ph sz="quarter" idx="13"/>
          </p:nvPr>
        </p:nvSpPr>
        <p:spPr>
          <a:xfrm>
            <a:off x="0" y="781878"/>
            <a:ext cx="12192000" cy="6076122"/>
          </a:xfrm>
          <a:pattFill prst="pct50">
            <a:fgClr>
              <a:schemeClr val="accent1">
                <a:lumMod val="40000"/>
                <a:lumOff val="60000"/>
              </a:schemeClr>
            </a:fgClr>
            <a:bgClr>
              <a:schemeClr val="bg1"/>
            </a:bgClr>
          </a:pattFill>
        </p:spPr>
        <p:txBody>
          <a:bodyPr>
            <a:normAutofit/>
          </a:bodyPr>
          <a:lstStyle/>
          <a:p>
            <a:r>
              <a:rPr lang="en-GB" sz="3200" dirty="0"/>
              <a:t>. </a:t>
            </a:r>
            <a:r>
              <a:rPr lang="en-GB" sz="3200" b="1" dirty="0"/>
              <a:t>Recommendation 17</a:t>
            </a:r>
            <a:r>
              <a:rPr lang="en-GB" sz="3200" dirty="0"/>
              <a:t> Routine screening for genital infections is not </a:t>
            </a:r>
            <a:r>
              <a:rPr lang="en-GB" sz="3200" dirty="0">
                <a:highlight>
                  <a:srgbClr val="FFFF00"/>
                </a:highlight>
              </a:rPr>
              <a:t>indicated for women prior to termination of pregnancy except </a:t>
            </a:r>
            <a:r>
              <a:rPr lang="en-GB" sz="3200" dirty="0"/>
              <a:t>where the woman </a:t>
            </a:r>
            <a:r>
              <a:rPr lang="en-GB" sz="3200" dirty="0">
                <a:highlight>
                  <a:srgbClr val="FFFF00"/>
                </a:highlight>
              </a:rPr>
              <a:t>has symptoms or signs of genital infection or is known to be a contact of chlamydia or gonorrhoea.</a:t>
            </a:r>
            <a:endParaRPr lang="en-GB" sz="3200" dirty="0"/>
          </a:p>
          <a:p>
            <a:r>
              <a:rPr lang="en-GB" sz="3200" b="1" dirty="0"/>
              <a:t>. Recommendation 18 </a:t>
            </a:r>
            <a:r>
              <a:rPr lang="en-GB" sz="3200" dirty="0">
                <a:highlight>
                  <a:srgbClr val="FFFF00"/>
                </a:highlight>
              </a:rPr>
              <a:t>Prior to termination of pregnancy, </a:t>
            </a:r>
            <a:r>
              <a:rPr lang="en-GB" sz="3200" dirty="0"/>
              <a:t>screening for chlamydia and gonorrhoea can be offered to women at </a:t>
            </a:r>
            <a:r>
              <a:rPr lang="en-GB" sz="3200" dirty="0">
                <a:highlight>
                  <a:srgbClr val="FFFF00"/>
                </a:highlight>
              </a:rPr>
              <a:t>greater risk </a:t>
            </a:r>
            <a:r>
              <a:rPr lang="en-GB" sz="3200" dirty="0"/>
              <a:t>(e.g. women younger than 25 or those with a new partner in the previous 12 months).</a:t>
            </a:r>
          </a:p>
          <a:p>
            <a:endParaRPr lang="en-GB" sz="3600" dirty="0"/>
          </a:p>
          <a:p>
            <a:endParaRPr lang="en-GB" dirty="0"/>
          </a:p>
        </p:txBody>
      </p:sp>
    </p:spTree>
    <p:extLst>
      <p:ext uri="{BB962C8B-B14F-4D97-AF65-F5344CB8AC3E}">
        <p14:creationId xmlns:p14="http://schemas.microsoft.com/office/powerpoint/2010/main" val="3453948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3BD2-05E9-0853-91DE-C7CD0058712C}"/>
              </a:ext>
            </a:extLst>
          </p:cNvPr>
          <p:cNvSpPr>
            <a:spLocks noGrp="1"/>
          </p:cNvSpPr>
          <p:nvPr>
            <p:ph type="title"/>
          </p:nvPr>
        </p:nvSpPr>
        <p:spPr>
          <a:xfrm>
            <a:off x="0" y="1"/>
            <a:ext cx="12191999" cy="556590"/>
          </a:xfrm>
          <a:pattFill prst="pct90">
            <a:fgClr>
              <a:schemeClr val="accent1">
                <a:lumMod val="40000"/>
                <a:lumOff val="60000"/>
              </a:schemeClr>
            </a:fgClr>
            <a:bgClr>
              <a:schemeClr val="bg1"/>
            </a:bgClr>
          </a:pattFill>
        </p:spPr>
        <p:txBody>
          <a:bodyPr>
            <a:normAutofit fontScale="90000"/>
          </a:bodyPr>
          <a:lstStyle/>
          <a:p>
            <a:r>
              <a:rPr lang="en-GB" dirty="0"/>
              <a:t>Continuo recommendation</a:t>
            </a:r>
          </a:p>
        </p:txBody>
      </p:sp>
      <p:sp>
        <p:nvSpPr>
          <p:cNvPr id="3" name="Content Placeholder 2">
            <a:extLst>
              <a:ext uri="{FF2B5EF4-FFF2-40B4-BE49-F238E27FC236}">
                <a16:creationId xmlns:a16="http://schemas.microsoft.com/office/drawing/2014/main" id="{610DD2F8-D151-64D3-0DE8-C2825A45FBE7}"/>
              </a:ext>
            </a:extLst>
          </p:cNvPr>
          <p:cNvSpPr>
            <a:spLocks noGrp="1"/>
          </p:cNvSpPr>
          <p:nvPr>
            <p:ph sz="quarter" idx="13"/>
          </p:nvPr>
        </p:nvSpPr>
        <p:spPr>
          <a:xfrm>
            <a:off x="-1" y="556591"/>
            <a:ext cx="12192001" cy="6301409"/>
          </a:xfrm>
          <a:pattFill prst="pct50">
            <a:fgClr>
              <a:schemeClr val="accent1">
                <a:lumMod val="40000"/>
                <a:lumOff val="60000"/>
              </a:schemeClr>
            </a:fgClr>
            <a:bgClr>
              <a:schemeClr val="bg1"/>
            </a:bgClr>
          </a:pattFill>
        </p:spPr>
        <p:txBody>
          <a:bodyPr>
            <a:normAutofit/>
          </a:bodyPr>
          <a:lstStyle/>
          <a:p>
            <a:r>
              <a:rPr lang="en-GB" sz="3600" b="1" dirty="0"/>
              <a:t>Recommendation 19 </a:t>
            </a:r>
            <a:r>
              <a:rPr lang="en-GB" sz="3600" dirty="0"/>
              <a:t>Routine </a:t>
            </a:r>
            <a:r>
              <a:rPr lang="en-GB" sz="3600" dirty="0">
                <a:highlight>
                  <a:srgbClr val="FFFF00"/>
                </a:highlight>
              </a:rPr>
              <a:t>antibiotic prophylaxis </a:t>
            </a:r>
            <a:r>
              <a:rPr lang="en-GB" sz="3600" dirty="0"/>
              <a:t>is </a:t>
            </a:r>
            <a:r>
              <a:rPr lang="en-GB" sz="3600" dirty="0">
                <a:highlight>
                  <a:srgbClr val="FFFF00"/>
                </a:highlight>
              </a:rPr>
              <a:t>not recommended </a:t>
            </a:r>
            <a:r>
              <a:rPr lang="en-GB" sz="3600" dirty="0"/>
              <a:t>prior to first trimester </a:t>
            </a:r>
            <a:r>
              <a:rPr lang="en-GB" sz="3600" b="1" dirty="0"/>
              <a:t>medical</a:t>
            </a:r>
            <a:r>
              <a:rPr lang="en-GB" sz="3600" dirty="0"/>
              <a:t> termination of pregnancy except where the woman has symptoms or signs of genital infection or is known to be a contact of chlamydia or gonorrhoea.</a:t>
            </a:r>
          </a:p>
          <a:p>
            <a:r>
              <a:rPr lang="en-GB" sz="3600" dirty="0"/>
              <a:t> </a:t>
            </a:r>
            <a:r>
              <a:rPr lang="en-GB" sz="3600" b="1" dirty="0"/>
              <a:t>Recommendation 20 </a:t>
            </a:r>
            <a:r>
              <a:rPr lang="en-GB" sz="3600" dirty="0">
                <a:highlight>
                  <a:srgbClr val="FFFF00"/>
                </a:highlight>
              </a:rPr>
              <a:t>Routine antibiotics are </a:t>
            </a:r>
            <a:r>
              <a:rPr lang="en-GB" sz="3600" dirty="0"/>
              <a:t>recommended prior to or at the time of surgical termination of pregnancy.</a:t>
            </a:r>
          </a:p>
        </p:txBody>
      </p:sp>
    </p:spTree>
    <p:extLst>
      <p:ext uri="{BB962C8B-B14F-4D97-AF65-F5344CB8AC3E}">
        <p14:creationId xmlns:p14="http://schemas.microsoft.com/office/powerpoint/2010/main" val="562479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A0F0AC6-A89F-416B-9FA4-48E664065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31AA009-40AD-4098-8AE7-680CA35C6E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4E50CAEE-CAC0-4F18-9593-F09A3338C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2DA77D5-12C4-446D-AC72-A514960A55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0213"/>
          <a:stretch/>
        </p:blipFill>
        <p:spPr>
          <a:xfrm>
            <a:off x="8199690" y="290557"/>
            <a:ext cx="3992310" cy="3905520"/>
          </a:xfrm>
          <a:prstGeom prst="rect">
            <a:avLst/>
          </a:prstGeom>
        </p:spPr>
      </p:pic>
      <p:pic>
        <p:nvPicPr>
          <p:cNvPr id="16" name="Picture 15">
            <a:extLst>
              <a:ext uri="{FF2B5EF4-FFF2-40B4-BE49-F238E27FC236}">
                <a16:creationId xmlns:a16="http://schemas.microsoft.com/office/drawing/2014/main" id="{19E04E4F-6B32-4651-ACE0-DACABF1FC2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450" t="1120" r="54326" b="73832"/>
          <a:stretch/>
        </p:blipFill>
        <p:spPr>
          <a:xfrm>
            <a:off x="4581330" y="0"/>
            <a:ext cx="6762408" cy="2867764"/>
          </a:xfrm>
          <a:prstGeom prst="rect">
            <a:avLst/>
          </a:prstGeom>
        </p:spPr>
      </p:pic>
      <p:sp>
        <p:nvSpPr>
          <p:cNvPr id="2" name="Title 1">
            <a:extLst>
              <a:ext uri="{FF2B5EF4-FFF2-40B4-BE49-F238E27FC236}">
                <a16:creationId xmlns:a16="http://schemas.microsoft.com/office/drawing/2014/main" id="{E2275170-7267-DFA5-0E83-67B0E9C1DAD1}"/>
              </a:ext>
            </a:extLst>
          </p:cNvPr>
          <p:cNvSpPr>
            <a:spLocks noGrp="1"/>
          </p:cNvSpPr>
          <p:nvPr>
            <p:ph type="title"/>
          </p:nvPr>
        </p:nvSpPr>
        <p:spPr>
          <a:xfrm>
            <a:off x="1286933" y="2213361"/>
            <a:ext cx="6247721" cy="2204815"/>
          </a:xfrm>
        </p:spPr>
        <p:txBody>
          <a:bodyPr vert="horz" lIns="91440" tIns="45720" rIns="91440" bIns="45720" rtlCol="0" anchor="b">
            <a:normAutofit/>
          </a:bodyPr>
          <a:lstStyle/>
          <a:p>
            <a:pPr algn="l"/>
            <a:r>
              <a:rPr lang="en-US" sz="3700"/>
              <a:t>INVESTIGATION AND MX OF  COMPLICATION OF EARLY TERMINATION OF PREGNANCY IRISH GL 2023</a:t>
            </a:r>
          </a:p>
        </p:txBody>
      </p:sp>
      <p:pic>
        <p:nvPicPr>
          <p:cNvPr id="18" name="Picture 17">
            <a:extLst>
              <a:ext uri="{FF2B5EF4-FFF2-40B4-BE49-F238E27FC236}">
                <a16:creationId xmlns:a16="http://schemas.microsoft.com/office/drawing/2014/main" id="{13D4F2B0-7771-46FC-9763-240E8F55F1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65973" t="81531" r="19879"/>
          <a:stretch/>
        </p:blipFill>
        <p:spPr>
          <a:xfrm>
            <a:off x="10246407" y="5429242"/>
            <a:ext cx="1945594" cy="1428758"/>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pic>
        <p:nvPicPr>
          <p:cNvPr id="20" name="Picture 19">
            <a:extLst>
              <a:ext uri="{FF2B5EF4-FFF2-40B4-BE49-F238E27FC236}">
                <a16:creationId xmlns:a16="http://schemas.microsoft.com/office/drawing/2014/main" id="{6164F387-6750-4AFF-8A10-65C64D31EC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46466" t="75007" r="30510"/>
          <a:stretch/>
        </p:blipFill>
        <p:spPr>
          <a:xfrm>
            <a:off x="9795659" y="4064996"/>
            <a:ext cx="2716669" cy="1658803"/>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Tree>
    <p:extLst>
      <p:ext uri="{BB962C8B-B14F-4D97-AF65-F5344CB8AC3E}">
        <p14:creationId xmlns:p14="http://schemas.microsoft.com/office/powerpoint/2010/main" val="253374091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585-0A0F-047D-2E78-18DDC459D188}"/>
              </a:ext>
            </a:extLst>
          </p:cNvPr>
          <p:cNvSpPr>
            <a:spLocks noGrp="1"/>
          </p:cNvSpPr>
          <p:nvPr>
            <p:ph type="title"/>
          </p:nvPr>
        </p:nvSpPr>
        <p:spPr>
          <a:xfrm>
            <a:off x="1" y="1"/>
            <a:ext cx="12192000" cy="662609"/>
          </a:xfrm>
          <a:pattFill prst="pct90">
            <a:fgClr>
              <a:schemeClr val="accent1">
                <a:lumMod val="40000"/>
                <a:lumOff val="60000"/>
              </a:schemeClr>
            </a:fgClr>
            <a:bgClr>
              <a:schemeClr val="bg1"/>
            </a:bgClr>
          </a:pattFill>
        </p:spPr>
        <p:txBody>
          <a:bodyPr/>
          <a:lstStyle/>
          <a:p>
            <a:r>
              <a:rPr lang="en-GB" dirty="0" err="1"/>
              <a:t>CONtineu</a:t>
            </a:r>
            <a:r>
              <a:rPr lang="en-GB" dirty="0"/>
              <a:t> </a:t>
            </a:r>
            <a:r>
              <a:rPr lang="en-GB" dirty="0" err="1"/>
              <a:t>recommendatios</a:t>
            </a:r>
            <a:endParaRPr lang="en-GB" dirty="0"/>
          </a:p>
        </p:txBody>
      </p:sp>
      <p:sp>
        <p:nvSpPr>
          <p:cNvPr id="3" name="Content Placeholder 2">
            <a:extLst>
              <a:ext uri="{FF2B5EF4-FFF2-40B4-BE49-F238E27FC236}">
                <a16:creationId xmlns:a16="http://schemas.microsoft.com/office/drawing/2014/main" id="{92E0BEAD-5370-5DA3-E0E0-E9C772EE4BDE}"/>
              </a:ext>
            </a:extLst>
          </p:cNvPr>
          <p:cNvSpPr>
            <a:spLocks noGrp="1"/>
          </p:cNvSpPr>
          <p:nvPr>
            <p:ph sz="quarter" idx="13"/>
          </p:nvPr>
        </p:nvSpPr>
        <p:spPr>
          <a:xfrm>
            <a:off x="0" y="662609"/>
            <a:ext cx="12192000" cy="6195389"/>
          </a:xfrm>
          <a:pattFill prst="pct50">
            <a:fgClr>
              <a:schemeClr val="accent1">
                <a:lumMod val="40000"/>
                <a:lumOff val="60000"/>
              </a:schemeClr>
            </a:fgClr>
            <a:bgClr>
              <a:schemeClr val="bg1"/>
            </a:bgClr>
          </a:pattFill>
        </p:spPr>
        <p:txBody>
          <a:bodyPr>
            <a:normAutofit/>
          </a:bodyPr>
          <a:lstStyle/>
          <a:p>
            <a:r>
              <a:rPr lang="en-GB" sz="2800" b="1" dirty="0"/>
              <a:t>Recommendation 21  </a:t>
            </a:r>
            <a:r>
              <a:rPr lang="en-GB" sz="2800" dirty="0"/>
              <a:t>Women presenting with infectious complications of termination of pregnancy should be managed in line with </a:t>
            </a:r>
            <a:r>
              <a:rPr lang="en-GB" sz="2800" dirty="0">
                <a:highlight>
                  <a:srgbClr val="FFFF00"/>
                </a:highlight>
              </a:rPr>
              <a:t>the HSE antibiotic prescribing guidelines</a:t>
            </a:r>
            <a:r>
              <a:rPr lang="en-GB" sz="2800" dirty="0"/>
              <a:t>.</a:t>
            </a:r>
          </a:p>
          <a:p>
            <a:r>
              <a:rPr lang="en-GB" sz="2800" b="1" dirty="0"/>
              <a:t> Recommendation 22 </a:t>
            </a:r>
            <a:r>
              <a:rPr lang="en-GB" sz="2800" dirty="0"/>
              <a:t>Women diagnosed with a chlamydia or gonorrhoea should be offered full Sexually Transmitted Infection screening, including serology for HIV, Hepatitis B, syphilis and Hepatitis C (where indicated). </a:t>
            </a:r>
          </a:p>
          <a:p>
            <a:r>
              <a:rPr lang="en-GB" sz="2800" b="1" dirty="0"/>
              <a:t>Recommendation 23 </a:t>
            </a:r>
            <a:r>
              <a:rPr lang="en-GB" sz="2800" dirty="0"/>
              <a:t>Women diagnosed with chlamydia or gonorrhoea should be managed in line with the HSE antibiotic prescribing guidelines. </a:t>
            </a:r>
          </a:p>
        </p:txBody>
      </p:sp>
    </p:spTree>
    <p:extLst>
      <p:ext uri="{BB962C8B-B14F-4D97-AF65-F5344CB8AC3E}">
        <p14:creationId xmlns:p14="http://schemas.microsoft.com/office/powerpoint/2010/main" val="3859102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8CAA-2500-B8F1-A615-4BBB1F75E05E}"/>
              </a:ext>
            </a:extLst>
          </p:cNvPr>
          <p:cNvSpPr>
            <a:spLocks noGrp="1"/>
          </p:cNvSpPr>
          <p:nvPr>
            <p:ph type="title"/>
          </p:nvPr>
        </p:nvSpPr>
        <p:spPr>
          <a:xfrm>
            <a:off x="-1" y="0"/>
            <a:ext cx="12191999" cy="1060174"/>
          </a:xfrm>
          <a:pattFill prst="pct90">
            <a:fgClr>
              <a:schemeClr val="accent1">
                <a:lumMod val="40000"/>
                <a:lumOff val="60000"/>
              </a:schemeClr>
            </a:fgClr>
            <a:bgClr>
              <a:schemeClr val="bg1"/>
            </a:bgClr>
          </a:pattFill>
        </p:spPr>
        <p:txBody>
          <a:bodyPr>
            <a:normAutofit/>
          </a:bodyPr>
          <a:lstStyle/>
          <a:p>
            <a:r>
              <a:rPr lang="en-GB" dirty="0"/>
              <a:t>Continuo recommendations </a:t>
            </a:r>
          </a:p>
        </p:txBody>
      </p:sp>
      <p:sp>
        <p:nvSpPr>
          <p:cNvPr id="3" name="Content Placeholder 2">
            <a:extLst>
              <a:ext uri="{FF2B5EF4-FFF2-40B4-BE49-F238E27FC236}">
                <a16:creationId xmlns:a16="http://schemas.microsoft.com/office/drawing/2014/main" id="{72C8D662-C279-E5B1-498D-332B22A9DC69}"/>
              </a:ext>
            </a:extLst>
          </p:cNvPr>
          <p:cNvSpPr>
            <a:spLocks noGrp="1"/>
          </p:cNvSpPr>
          <p:nvPr>
            <p:ph sz="quarter" idx="13"/>
          </p:nvPr>
        </p:nvSpPr>
        <p:spPr>
          <a:xfrm>
            <a:off x="0" y="1060174"/>
            <a:ext cx="12192000" cy="5797826"/>
          </a:xfrm>
          <a:pattFill prst="pct50">
            <a:fgClr>
              <a:schemeClr val="accent1">
                <a:lumMod val="40000"/>
                <a:lumOff val="60000"/>
              </a:schemeClr>
            </a:fgClr>
            <a:bgClr>
              <a:schemeClr val="bg1"/>
            </a:bgClr>
          </a:pattFill>
        </p:spPr>
        <p:txBody>
          <a:bodyPr>
            <a:normAutofit/>
          </a:bodyPr>
          <a:lstStyle/>
          <a:p>
            <a:r>
              <a:rPr lang="en-GB" sz="3200" b="1" dirty="0"/>
              <a:t>Recommendation 24 </a:t>
            </a:r>
            <a:r>
              <a:rPr lang="en-GB" sz="3200" dirty="0"/>
              <a:t>Many women have decided to have a termination of pregnancy before seeking care, and this decision should be respected. A woman should not be compelled to attend mandatory counselling. </a:t>
            </a:r>
          </a:p>
          <a:p>
            <a:endParaRPr lang="en-GB" sz="3200" dirty="0"/>
          </a:p>
          <a:p>
            <a:r>
              <a:rPr lang="en-GB" sz="3200" b="1" dirty="0"/>
              <a:t>Recommendation 25</a:t>
            </a:r>
            <a:r>
              <a:rPr lang="en-GB" sz="3200" dirty="0"/>
              <a:t> It is important that women have access to a trained professional 24/7 to answer clinical queries during home medical termination of pregnancy</a:t>
            </a:r>
            <a:r>
              <a:rPr lang="en-GB" dirty="0"/>
              <a:t>. </a:t>
            </a:r>
          </a:p>
        </p:txBody>
      </p:sp>
    </p:spTree>
    <p:extLst>
      <p:ext uri="{BB962C8B-B14F-4D97-AF65-F5344CB8AC3E}">
        <p14:creationId xmlns:p14="http://schemas.microsoft.com/office/powerpoint/2010/main" val="437669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03EF-396F-F9B6-DB0A-FA7BF612CB72}"/>
              </a:ext>
            </a:extLst>
          </p:cNvPr>
          <p:cNvSpPr>
            <a:spLocks noGrp="1"/>
          </p:cNvSpPr>
          <p:nvPr>
            <p:ph type="title"/>
          </p:nvPr>
        </p:nvSpPr>
        <p:spPr>
          <a:xfrm>
            <a:off x="0" y="0"/>
            <a:ext cx="12191999" cy="848139"/>
          </a:xfrm>
          <a:pattFill prst="pct90">
            <a:fgClr>
              <a:schemeClr val="accent1">
                <a:lumMod val="40000"/>
                <a:lumOff val="60000"/>
              </a:schemeClr>
            </a:fgClr>
            <a:bgClr>
              <a:schemeClr val="bg1"/>
            </a:bgClr>
          </a:pattFill>
        </p:spPr>
        <p:txBody>
          <a:bodyPr>
            <a:normAutofit/>
          </a:bodyPr>
          <a:lstStyle/>
          <a:p>
            <a:r>
              <a:rPr lang="en-GB" dirty="0"/>
              <a:t>Continuo recommendations</a:t>
            </a:r>
          </a:p>
        </p:txBody>
      </p:sp>
      <p:sp>
        <p:nvSpPr>
          <p:cNvPr id="3" name="Content Placeholder 2">
            <a:extLst>
              <a:ext uri="{FF2B5EF4-FFF2-40B4-BE49-F238E27FC236}">
                <a16:creationId xmlns:a16="http://schemas.microsoft.com/office/drawing/2014/main" id="{E0E562AA-A743-7B38-96A0-86C72A9027BF}"/>
              </a:ext>
            </a:extLst>
          </p:cNvPr>
          <p:cNvSpPr>
            <a:spLocks noGrp="1"/>
          </p:cNvSpPr>
          <p:nvPr>
            <p:ph sz="quarter" idx="13"/>
          </p:nvPr>
        </p:nvSpPr>
        <p:spPr>
          <a:xfrm>
            <a:off x="0" y="848139"/>
            <a:ext cx="12192000" cy="6009861"/>
          </a:xfrm>
          <a:pattFill prst="pct50">
            <a:fgClr>
              <a:schemeClr val="accent1">
                <a:lumMod val="40000"/>
                <a:lumOff val="60000"/>
              </a:schemeClr>
            </a:fgClr>
            <a:bgClr>
              <a:schemeClr val="bg1"/>
            </a:bgClr>
          </a:pattFill>
        </p:spPr>
        <p:txBody>
          <a:bodyPr>
            <a:normAutofit/>
          </a:bodyPr>
          <a:lstStyle/>
          <a:p>
            <a:r>
              <a:rPr lang="en-GB" sz="3200" b="1" dirty="0"/>
              <a:t>Recommendation 26 </a:t>
            </a:r>
            <a:r>
              <a:rPr lang="en-GB" sz="3200" dirty="0"/>
              <a:t>Counselling should be available promptly and provided by appropriately trained individuals to all pregnant women who request this service, prior to, during and post termination of pregnancy. </a:t>
            </a:r>
          </a:p>
          <a:p>
            <a:endParaRPr lang="en-GB" sz="3200" dirty="0"/>
          </a:p>
          <a:p>
            <a:r>
              <a:rPr lang="en-GB" sz="3200" b="1" dirty="0"/>
              <a:t>Recommendation 27 </a:t>
            </a:r>
            <a:r>
              <a:rPr lang="en-GB" sz="3200" dirty="0"/>
              <a:t>Medical staff should be aware of factors likely to increase the risk of poorer mental health outcomes and arrange follow up to enable early detection of those women in need of additional support. </a:t>
            </a:r>
          </a:p>
          <a:p>
            <a:endParaRPr lang="en-GB" dirty="0"/>
          </a:p>
        </p:txBody>
      </p:sp>
    </p:spTree>
    <p:extLst>
      <p:ext uri="{BB962C8B-B14F-4D97-AF65-F5344CB8AC3E}">
        <p14:creationId xmlns:p14="http://schemas.microsoft.com/office/powerpoint/2010/main" val="731117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C45B2-7A89-CB61-07BF-9FB1F6C5831E}"/>
              </a:ext>
            </a:extLst>
          </p:cNvPr>
          <p:cNvSpPr>
            <a:spLocks noGrp="1"/>
          </p:cNvSpPr>
          <p:nvPr>
            <p:ph type="title"/>
          </p:nvPr>
        </p:nvSpPr>
        <p:spPr>
          <a:xfrm>
            <a:off x="0" y="0"/>
            <a:ext cx="12191999" cy="927652"/>
          </a:xfrm>
          <a:pattFill prst="pct90">
            <a:fgClr>
              <a:schemeClr val="accent1">
                <a:lumMod val="40000"/>
                <a:lumOff val="60000"/>
              </a:schemeClr>
            </a:fgClr>
            <a:bgClr>
              <a:schemeClr val="bg1"/>
            </a:bgClr>
          </a:pattFill>
        </p:spPr>
        <p:txBody>
          <a:bodyPr/>
          <a:lstStyle/>
          <a:p>
            <a:r>
              <a:rPr lang="en-GB" dirty="0" err="1"/>
              <a:t>CONtinuo</a:t>
            </a:r>
            <a:r>
              <a:rPr lang="en-GB" dirty="0"/>
              <a:t> recommendation</a:t>
            </a:r>
          </a:p>
        </p:txBody>
      </p:sp>
      <p:sp>
        <p:nvSpPr>
          <p:cNvPr id="3" name="Content Placeholder 2">
            <a:extLst>
              <a:ext uri="{FF2B5EF4-FFF2-40B4-BE49-F238E27FC236}">
                <a16:creationId xmlns:a16="http://schemas.microsoft.com/office/drawing/2014/main" id="{FB828500-D604-930F-5C0D-8E912593CCE7}"/>
              </a:ext>
            </a:extLst>
          </p:cNvPr>
          <p:cNvSpPr>
            <a:spLocks noGrp="1"/>
          </p:cNvSpPr>
          <p:nvPr>
            <p:ph sz="quarter" idx="13"/>
          </p:nvPr>
        </p:nvSpPr>
        <p:spPr>
          <a:xfrm>
            <a:off x="0" y="927653"/>
            <a:ext cx="12192000" cy="5930348"/>
          </a:xfrm>
          <a:pattFill prst="pct50">
            <a:fgClr>
              <a:schemeClr val="accent1">
                <a:lumMod val="40000"/>
                <a:lumOff val="60000"/>
              </a:schemeClr>
            </a:fgClr>
            <a:bgClr>
              <a:schemeClr val="bg1"/>
            </a:bgClr>
          </a:pattFill>
        </p:spPr>
        <p:txBody>
          <a:bodyPr>
            <a:normAutofit/>
          </a:bodyPr>
          <a:lstStyle/>
          <a:p>
            <a:r>
              <a:rPr lang="en-GB" sz="3200" b="1" dirty="0"/>
              <a:t>Recommendation 28</a:t>
            </a:r>
            <a:r>
              <a:rPr lang="en-GB" sz="3200" dirty="0"/>
              <a:t> After surgical or medical termination of pregnancy, all women should be offered contraceptive information and, if desired, the contraceptive method of their choice or referral for this service. </a:t>
            </a:r>
          </a:p>
          <a:p>
            <a:endParaRPr lang="en-GB" sz="3200" dirty="0"/>
          </a:p>
          <a:p>
            <a:r>
              <a:rPr lang="en-GB" sz="3200" b="1" dirty="0"/>
              <a:t>Recommendation 29 </a:t>
            </a:r>
            <a:r>
              <a:rPr lang="en-GB" sz="3200" dirty="0"/>
              <a:t>It is important for health care professionals to recognise that some women prefer to discuss contraceptive options after the termination is completed. </a:t>
            </a:r>
          </a:p>
        </p:txBody>
      </p:sp>
    </p:spTree>
    <p:extLst>
      <p:ext uri="{BB962C8B-B14F-4D97-AF65-F5344CB8AC3E}">
        <p14:creationId xmlns:p14="http://schemas.microsoft.com/office/powerpoint/2010/main" val="1229103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CF47-25F0-C038-751F-360893882DB8}"/>
              </a:ext>
            </a:extLst>
          </p:cNvPr>
          <p:cNvSpPr>
            <a:spLocks noGrp="1"/>
          </p:cNvSpPr>
          <p:nvPr>
            <p:ph type="title"/>
          </p:nvPr>
        </p:nvSpPr>
        <p:spPr>
          <a:xfrm>
            <a:off x="0" y="1"/>
            <a:ext cx="12191999" cy="1404730"/>
          </a:xfrm>
          <a:pattFill prst="pct90">
            <a:fgClr>
              <a:schemeClr val="accent1">
                <a:lumMod val="40000"/>
                <a:lumOff val="60000"/>
              </a:schemeClr>
            </a:fgClr>
            <a:bgClr>
              <a:schemeClr val="bg1"/>
            </a:bgClr>
          </a:pattFill>
        </p:spPr>
        <p:txBody>
          <a:bodyPr/>
          <a:lstStyle/>
          <a:p>
            <a:r>
              <a:rPr lang="en-GB" dirty="0" err="1"/>
              <a:t>Contineu</a:t>
            </a:r>
            <a:r>
              <a:rPr lang="en-GB" dirty="0"/>
              <a:t> recommendation</a:t>
            </a:r>
          </a:p>
        </p:txBody>
      </p:sp>
      <p:sp>
        <p:nvSpPr>
          <p:cNvPr id="3" name="Content Placeholder 2">
            <a:extLst>
              <a:ext uri="{FF2B5EF4-FFF2-40B4-BE49-F238E27FC236}">
                <a16:creationId xmlns:a16="http://schemas.microsoft.com/office/drawing/2014/main" id="{0340D002-F737-6087-893B-98555BA9FB30}"/>
              </a:ext>
            </a:extLst>
          </p:cNvPr>
          <p:cNvSpPr>
            <a:spLocks noGrp="1"/>
          </p:cNvSpPr>
          <p:nvPr>
            <p:ph sz="quarter" idx="13"/>
          </p:nvPr>
        </p:nvSpPr>
        <p:spPr>
          <a:xfrm>
            <a:off x="0" y="1404731"/>
            <a:ext cx="12192000" cy="5453269"/>
          </a:xfrm>
          <a:pattFill prst="pct50">
            <a:fgClr>
              <a:schemeClr val="accent1">
                <a:lumMod val="40000"/>
                <a:lumOff val="60000"/>
              </a:schemeClr>
            </a:fgClr>
            <a:bgClr>
              <a:schemeClr val="bg1"/>
            </a:bgClr>
          </a:pattFill>
        </p:spPr>
        <p:txBody>
          <a:bodyPr>
            <a:normAutofit/>
          </a:bodyPr>
          <a:lstStyle/>
          <a:p>
            <a:r>
              <a:rPr lang="en-GB" sz="3600" b="1" dirty="0"/>
              <a:t>Recommendation 30 </a:t>
            </a:r>
            <a:r>
              <a:rPr lang="en-GB" sz="3600" dirty="0"/>
              <a:t>Doctors with a </a:t>
            </a:r>
            <a:r>
              <a:rPr lang="en-GB" sz="3600" dirty="0">
                <a:highlight>
                  <a:srgbClr val="FFFF00"/>
                </a:highlight>
              </a:rPr>
              <a:t>conscientious objection to carrying out or participating in carrying out a termination of pregnancy, are </a:t>
            </a:r>
            <a:r>
              <a:rPr lang="en-GB" sz="3600" dirty="0"/>
              <a:t>obliged to make the necessary </a:t>
            </a:r>
            <a:r>
              <a:rPr lang="en-GB" sz="3600" dirty="0">
                <a:highlight>
                  <a:srgbClr val="FFFF00"/>
                </a:highlight>
              </a:rPr>
              <a:t>arrangements for the transfer of care of the pregnant woman, to enable her to avail of a termination of pregnancy</a:t>
            </a:r>
            <a:r>
              <a:rPr lang="en-GB" sz="3600" dirty="0"/>
              <a:t>.</a:t>
            </a:r>
          </a:p>
          <a:p>
            <a:endParaRPr lang="en-GB" dirty="0"/>
          </a:p>
        </p:txBody>
      </p:sp>
    </p:spTree>
    <p:extLst>
      <p:ext uri="{BB962C8B-B14F-4D97-AF65-F5344CB8AC3E}">
        <p14:creationId xmlns:p14="http://schemas.microsoft.com/office/powerpoint/2010/main" val="556554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4FA0-238F-714A-6BA8-1390A6EAEA84}"/>
              </a:ext>
            </a:extLst>
          </p:cNvPr>
          <p:cNvSpPr>
            <a:spLocks noGrp="1"/>
          </p:cNvSpPr>
          <p:nvPr>
            <p:ph type="title"/>
          </p:nvPr>
        </p:nvSpPr>
        <p:spPr>
          <a:xfrm>
            <a:off x="0" y="1"/>
            <a:ext cx="12191999" cy="609599"/>
          </a:xfrm>
          <a:pattFill prst="pct90">
            <a:fgClr>
              <a:schemeClr val="accent1">
                <a:lumMod val="40000"/>
                <a:lumOff val="60000"/>
              </a:schemeClr>
            </a:fgClr>
            <a:bgClr>
              <a:schemeClr val="bg1"/>
            </a:bgClr>
          </a:pattFill>
        </p:spPr>
        <p:txBody>
          <a:bodyPr/>
          <a:lstStyle/>
          <a:p>
            <a:r>
              <a:rPr lang="en-GB" dirty="0" err="1"/>
              <a:t>CONtinuo</a:t>
            </a:r>
            <a:r>
              <a:rPr lang="en-GB" dirty="0"/>
              <a:t> recommendation</a:t>
            </a:r>
          </a:p>
        </p:txBody>
      </p:sp>
      <p:sp>
        <p:nvSpPr>
          <p:cNvPr id="3" name="Content Placeholder 2">
            <a:extLst>
              <a:ext uri="{FF2B5EF4-FFF2-40B4-BE49-F238E27FC236}">
                <a16:creationId xmlns:a16="http://schemas.microsoft.com/office/drawing/2014/main" id="{23403EB5-1A1B-4D1F-2020-0BC421769BBE}"/>
              </a:ext>
            </a:extLst>
          </p:cNvPr>
          <p:cNvSpPr>
            <a:spLocks noGrp="1"/>
          </p:cNvSpPr>
          <p:nvPr>
            <p:ph sz="quarter" idx="13"/>
          </p:nvPr>
        </p:nvSpPr>
        <p:spPr>
          <a:xfrm>
            <a:off x="0" y="609600"/>
            <a:ext cx="12192000" cy="6354871"/>
          </a:xfrm>
          <a:pattFill prst="pct50">
            <a:fgClr>
              <a:schemeClr val="accent1">
                <a:lumMod val="40000"/>
                <a:lumOff val="60000"/>
              </a:schemeClr>
            </a:fgClr>
            <a:bgClr>
              <a:schemeClr val="bg1"/>
            </a:bgClr>
          </a:pattFill>
        </p:spPr>
        <p:txBody>
          <a:bodyPr>
            <a:noAutofit/>
          </a:bodyPr>
          <a:lstStyle/>
          <a:p>
            <a:r>
              <a:rPr lang="en-GB" sz="3200" b="1" dirty="0"/>
              <a:t>Recommendation 31 </a:t>
            </a:r>
            <a:r>
              <a:rPr lang="en-GB" sz="3200" dirty="0"/>
              <a:t>A termination may be carried out by a medical practitioner where, having examined the pregnant woman, the medical practitioner is of the reasonable </a:t>
            </a:r>
            <a:r>
              <a:rPr lang="en-GB" sz="3200" dirty="0">
                <a:highlight>
                  <a:srgbClr val="FFFF00"/>
                </a:highlight>
              </a:rPr>
              <a:t>opinion formed in good faith that there is an immediate risk to the life, or of serious harm to the health, of the pregnant woman and it is immediately necessary to carry out the termination of pregnancy in order to avert that risk. </a:t>
            </a:r>
            <a:r>
              <a:rPr lang="en-GB" sz="3200" dirty="0"/>
              <a:t>In an </a:t>
            </a:r>
            <a:r>
              <a:rPr lang="en-GB" sz="3200" dirty="0">
                <a:highlight>
                  <a:srgbClr val="FFFF00"/>
                </a:highlight>
              </a:rPr>
              <a:t>emergency,</a:t>
            </a:r>
            <a:r>
              <a:rPr lang="en-GB" sz="3200" dirty="0"/>
              <a:t> the patients' care must be made a priority and the necessary treatment must be provided. This remains the position </a:t>
            </a:r>
            <a:r>
              <a:rPr lang="en-GB" sz="3200" dirty="0">
                <a:highlight>
                  <a:srgbClr val="FFFF00"/>
                </a:highlight>
              </a:rPr>
              <a:t>irrespective of any conscientious </a:t>
            </a:r>
            <a:r>
              <a:rPr lang="en-GB" sz="3200" dirty="0"/>
              <a:t>objection of the medical practitioner. </a:t>
            </a:r>
          </a:p>
        </p:txBody>
      </p:sp>
    </p:spTree>
    <p:extLst>
      <p:ext uri="{BB962C8B-B14F-4D97-AF65-F5344CB8AC3E}">
        <p14:creationId xmlns:p14="http://schemas.microsoft.com/office/powerpoint/2010/main" val="1908114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43E6A-65D4-9B79-1F81-2F49ED50127C}"/>
              </a:ext>
            </a:extLst>
          </p:cNvPr>
          <p:cNvSpPr>
            <a:spLocks noGrp="1"/>
          </p:cNvSpPr>
          <p:nvPr>
            <p:ph type="title"/>
          </p:nvPr>
        </p:nvSpPr>
        <p:spPr>
          <a:xfrm>
            <a:off x="0" y="1"/>
            <a:ext cx="12191999" cy="1205947"/>
          </a:xfrm>
          <a:pattFill prst="pct90">
            <a:fgClr>
              <a:schemeClr val="accent1">
                <a:lumMod val="40000"/>
                <a:lumOff val="60000"/>
              </a:schemeClr>
            </a:fgClr>
            <a:bgClr>
              <a:schemeClr val="bg1"/>
            </a:bgClr>
          </a:pattFill>
        </p:spPr>
        <p:txBody>
          <a:bodyPr/>
          <a:lstStyle/>
          <a:p>
            <a:r>
              <a:rPr lang="en-GB" dirty="0"/>
              <a:t>Section 12 of the Health (Regulation of Termination of Pregnancy) Act 2018 states that: </a:t>
            </a:r>
          </a:p>
        </p:txBody>
      </p:sp>
      <p:sp>
        <p:nvSpPr>
          <p:cNvPr id="3" name="Content Placeholder 2">
            <a:extLst>
              <a:ext uri="{FF2B5EF4-FFF2-40B4-BE49-F238E27FC236}">
                <a16:creationId xmlns:a16="http://schemas.microsoft.com/office/drawing/2014/main" id="{E74F0810-5B0F-4061-EF91-3BA27FB5AE07}"/>
              </a:ext>
            </a:extLst>
          </p:cNvPr>
          <p:cNvSpPr>
            <a:spLocks noGrp="1"/>
          </p:cNvSpPr>
          <p:nvPr>
            <p:ph sz="quarter" idx="13"/>
          </p:nvPr>
        </p:nvSpPr>
        <p:spPr>
          <a:xfrm>
            <a:off x="-1" y="1205948"/>
            <a:ext cx="12191999" cy="5652052"/>
          </a:xfrm>
          <a:pattFill prst="pct50">
            <a:fgClr>
              <a:schemeClr val="accent1">
                <a:lumMod val="40000"/>
                <a:lumOff val="60000"/>
              </a:schemeClr>
            </a:fgClr>
            <a:bgClr>
              <a:schemeClr val="bg1"/>
            </a:bgClr>
          </a:pattFill>
        </p:spPr>
        <p:txBody>
          <a:bodyPr>
            <a:normAutofit/>
          </a:bodyPr>
          <a:lstStyle/>
          <a:p>
            <a:r>
              <a:rPr lang="en-GB" sz="2800" dirty="0"/>
              <a:t>(1) A termination of pregnancy may be carried out in accordance with this section by a medical practitioner where, having examined the pregnant woman, he or she is of the reasonable opinion formed in good faith that the pregnancy concerned has not exceeded 12 weeks of pregnancy.</a:t>
            </a:r>
          </a:p>
          <a:p>
            <a:r>
              <a:rPr lang="en-GB" sz="2800" dirty="0"/>
              <a:t>(2) A termination of pregnancy shall not be carried out under this section unless the medical practitioner referred to in subsection (1) </a:t>
            </a:r>
            <a:r>
              <a:rPr lang="en-GB" sz="2800" dirty="0">
                <a:highlight>
                  <a:srgbClr val="FFFF00"/>
                </a:highlight>
              </a:rPr>
              <a:t>has certified his or her opinion as to the matter referred to in that subsection</a:t>
            </a:r>
            <a:r>
              <a:rPr lang="en-GB" sz="2400" dirty="0">
                <a:highlight>
                  <a:srgbClr val="FFFF00"/>
                </a:highlight>
              </a:rPr>
              <a:t>. </a:t>
            </a:r>
          </a:p>
        </p:txBody>
      </p:sp>
    </p:spTree>
    <p:extLst>
      <p:ext uri="{BB962C8B-B14F-4D97-AF65-F5344CB8AC3E}">
        <p14:creationId xmlns:p14="http://schemas.microsoft.com/office/powerpoint/2010/main" val="231194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78DE-B896-9BA4-B1CF-4A31C67E2699}"/>
              </a:ext>
            </a:extLst>
          </p:cNvPr>
          <p:cNvSpPr>
            <a:spLocks noGrp="1"/>
          </p:cNvSpPr>
          <p:nvPr>
            <p:ph type="title"/>
          </p:nvPr>
        </p:nvSpPr>
        <p:spPr>
          <a:xfrm>
            <a:off x="1" y="2"/>
            <a:ext cx="12192000" cy="702364"/>
          </a:xfrm>
          <a:pattFill prst="pct90">
            <a:fgClr>
              <a:schemeClr val="accent1">
                <a:lumMod val="40000"/>
                <a:lumOff val="60000"/>
              </a:schemeClr>
            </a:fgClr>
            <a:bgClr>
              <a:schemeClr val="bg1"/>
            </a:bgClr>
          </a:pattFill>
        </p:spPr>
        <p:txBody>
          <a:bodyPr/>
          <a:lstStyle/>
          <a:p>
            <a:r>
              <a:rPr lang="en-GB" dirty="0" err="1"/>
              <a:t>CONtinuation</a:t>
            </a:r>
            <a:endParaRPr lang="en-GB" dirty="0"/>
          </a:p>
        </p:txBody>
      </p:sp>
      <p:sp>
        <p:nvSpPr>
          <p:cNvPr id="3" name="Content Placeholder 2">
            <a:extLst>
              <a:ext uri="{FF2B5EF4-FFF2-40B4-BE49-F238E27FC236}">
                <a16:creationId xmlns:a16="http://schemas.microsoft.com/office/drawing/2014/main" id="{FC88E136-7E79-307C-03D5-2F3348D4D472}"/>
              </a:ext>
            </a:extLst>
          </p:cNvPr>
          <p:cNvSpPr>
            <a:spLocks noGrp="1"/>
          </p:cNvSpPr>
          <p:nvPr>
            <p:ph sz="quarter" idx="13"/>
          </p:nvPr>
        </p:nvSpPr>
        <p:spPr>
          <a:xfrm>
            <a:off x="0" y="702365"/>
            <a:ext cx="12192000" cy="6155635"/>
          </a:xfrm>
          <a:pattFill prst="pct50">
            <a:fgClr>
              <a:schemeClr val="accent1">
                <a:lumMod val="40000"/>
                <a:lumOff val="60000"/>
              </a:schemeClr>
            </a:fgClr>
            <a:bgClr>
              <a:schemeClr val="bg1"/>
            </a:bgClr>
          </a:pattFill>
        </p:spPr>
        <p:txBody>
          <a:bodyPr>
            <a:normAutofit lnSpcReduction="10000"/>
          </a:bodyPr>
          <a:lstStyle/>
          <a:p>
            <a:r>
              <a:rPr lang="en-GB" sz="2800" dirty="0"/>
              <a:t>(3) The termination of pregnancy shall not be carried out by a medical </a:t>
            </a:r>
            <a:r>
              <a:rPr lang="en-GB" sz="2800" dirty="0">
                <a:highlight>
                  <a:srgbClr val="FFFF00"/>
                </a:highlight>
              </a:rPr>
              <a:t>practitioner unless a period of not less than 3 days has elapsed from— (a) the date of certification under subsection </a:t>
            </a:r>
            <a:r>
              <a:rPr lang="en-GB" sz="2800" dirty="0"/>
              <a:t>(2) by that medical practitioner, or (b) where a certification was previously made in respect of the pregnancy by another medical practitioner for the purposes of subsection (2), the date of that previous certification. </a:t>
            </a:r>
          </a:p>
          <a:p>
            <a:r>
              <a:rPr lang="en-GB" sz="2800" dirty="0"/>
              <a:t>(4) A termination of pregnancy to which the certification referred to in subsection (2) relates shall be carried out as soon as may be after the period referred to in subsection (3)(a) or (b), as the case may be, has elapsed but before the pregnancy has exceeded 12 weeks of pregnancy</a:t>
            </a:r>
            <a:r>
              <a:rPr lang="en-GB" sz="2400" dirty="0"/>
              <a:t>. </a:t>
            </a:r>
          </a:p>
        </p:txBody>
      </p:sp>
    </p:spTree>
    <p:extLst>
      <p:ext uri="{BB962C8B-B14F-4D97-AF65-F5344CB8AC3E}">
        <p14:creationId xmlns:p14="http://schemas.microsoft.com/office/powerpoint/2010/main" val="1197888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EEE5-90BF-6197-B6A8-9897DFB1FA7C}"/>
              </a:ext>
            </a:extLst>
          </p:cNvPr>
          <p:cNvSpPr>
            <a:spLocks noGrp="1"/>
          </p:cNvSpPr>
          <p:nvPr>
            <p:ph type="title"/>
          </p:nvPr>
        </p:nvSpPr>
        <p:spPr>
          <a:xfrm>
            <a:off x="1" y="2"/>
            <a:ext cx="12192000" cy="689112"/>
          </a:xfrm>
          <a:pattFill prst="pct90">
            <a:fgClr>
              <a:schemeClr val="accent1">
                <a:lumMod val="40000"/>
                <a:lumOff val="60000"/>
              </a:schemeClr>
            </a:fgClr>
            <a:bgClr>
              <a:schemeClr val="bg1"/>
            </a:bgClr>
          </a:pattFill>
        </p:spPr>
        <p:txBody>
          <a:bodyPr/>
          <a:lstStyle/>
          <a:p>
            <a:r>
              <a:rPr lang="en-GB" dirty="0" err="1"/>
              <a:t>CONtinuatione</a:t>
            </a:r>
            <a:endParaRPr lang="en-GB" dirty="0"/>
          </a:p>
        </p:txBody>
      </p:sp>
      <p:sp>
        <p:nvSpPr>
          <p:cNvPr id="3" name="Content Placeholder 2">
            <a:extLst>
              <a:ext uri="{FF2B5EF4-FFF2-40B4-BE49-F238E27FC236}">
                <a16:creationId xmlns:a16="http://schemas.microsoft.com/office/drawing/2014/main" id="{6DC8FF20-34A6-C429-5C64-D2ADA6A06C79}"/>
              </a:ext>
            </a:extLst>
          </p:cNvPr>
          <p:cNvSpPr>
            <a:spLocks noGrp="1"/>
          </p:cNvSpPr>
          <p:nvPr>
            <p:ph sz="quarter" idx="13"/>
          </p:nvPr>
        </p:nvSpPr>
        <p:spPr>
          <a:xfrm>
            <a:off x="0" y="689113"/>
            <a:ext cx="12192000" cy="6168887"/>
          </a:xfrm>
          <a:pattFill prst="pct50">
            <a:fgClr>
              <a:schemeClr val="accent1">
                <a:lumMod val="40000"/>
                <a:lumOff val="60000"/>
              </a:schemeClr>
            </a:fgClr>
            <a:bgClr>
              <a:schemeClr val="bg1"/>
            </a:bgClr>
          </a:pattFill>
        </p:spPr>
        <p:txBody>
          <a:bodyPr>
            <a:normAutofit fontScale="92500" lnSpcReduction="20000"/>
          </a:bodyPr>
          <a:lstStyle/>
          <a:p>
            <a:r>
              <a:rPr lang="en-GB" sz="2400" dirty="0"/>
              <a:t>(5) For the purposes of this section, “12 weeks of pregnancy” shall be construed in accordance with the medical principle that pregnancy is generally dated from the first day of a woman’s last menstrual period.</a:t>
            </a:r>
          </a:p>
          <a:p>
            <a:r>
              <a:rPr lang="en-GB" sz="2400" dirty="0">
                <a:highlight>
                  <a:srgbClr val="FFFF00"/>
                </a:highlight>
              </a:rPr>
              <a:t>the Health (Regulation of Termination of Pregnancy) Act 2018, a termination of pregnancy may be carried out if a medical doctor has certified that, the pregnancy has not exceeded 12 weeks, and a period of not less than three days have elapsed from the date of certification.</a:t>
            </a:r>
          </a:p>
          <a:p>
            <a:endParaRPr lang="en-GB" dirty="0"/>
          </a:p>
          <a:p>
            <a:r>
              <a:rPr lang="en-GB" sz="3200" dirty="0"/>
              <a:t>@@</a:t>
            </a:r>
            <a:r>
              <a:rPr lang="en-GB" sz="3200" dirty="0">
                <a:highlight>
                  <a:srgbClr val="FFFF00"/>
                </a:highlight>
              </a:rPr>
              <a:t>1.2 Certification The Institute of Obstetricians and Gynaecologists requested clarity from the Department of Health regarding the 3-day certification period and received a response from the Chief Medical Officer . In practice, if certification occurs on Monday the procedure may commence on Thursday, and so forth.</a:t>
            </a:r>
          </a:p>
        </p:txBody>
      </p:sp>
    </p:spTree>
    <p:extLst>
      <p:ext uri="{BB962C8B-B14F-4D97-AF65-F5344CB8AC3E}">
        <p14:creationId xmlns:p14="http://schemas.microsoft.com/office/powerpoint/2010/main" val="2963691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CE638-159F-16D4-8916-08E65EA21F9B}"/>
              </a:ext>
            </a:extLst>
          </p:cNvPr>
          <p:cNvSpPr>
            <a:spLocks noGrp="1"/>
          </p:cNvSpPr>
          <p:nvPr>
            <p:ph type="title"/>
          </p:nvPr>
        </p:nvSpPr>
        <p:spPr>
          <a:xfrm>
            <a:off x="1" y="2"/>
            <a:ext cx="12284764" cy="1113182"/>
          </a:xfrm>
          <a:pattFill prst="pct90">
            <a:fgClr>
              <a:schemeClr val="accent1">
                <a:lumMod val="40000"/>
                <a:lumOff val="60000"/>
              </a:schemeClr>
            </a:fgClr>
            <a:bgClr>
              <a:schemeClr val="bg1"/>
            </a:bgClr>
          </a:pattFill>
        </p:spPr>
        <p:txBody>
          <a:bodyPr/>
          <a:lstStyle/>
          <a:p>
            <a:r>
              <a:rPr lang="en-GB" dirty="0"/>
              <a:t>1.4 Failed Terminations after 12 weeks Further clarification was also sough</a:t>
            </a:r>
          </a:p>
        </p:txBody>
      </p:sp>
      <p:sp>
        <p:nvSpPr>
          <p:cNvPr id="3" name="Content Placeholder 2">
            <a:extLst>
              <a:ext uri="{FF2B5EF4-FFF2-40B4-BE49-F238E27FC236}">
                <a16:creationId xmlns:a16="http://schemas.microsoft.com/office/drawing/2014/main" id="{ABCA13AE-4D06-FAF7-BD9C-BE3BD646A05C}"/>
              </a:ext>
            </a:extLst>
          </p:cNvPr>
          <p:cNvSpPr>
            <a:spLocks noGrp="1"/>
          </p:cNvSpPr>
          <p:nvPr>
            <p:ph sz="quarter" idx="13"/>
          </p:nvPr>
        </p:nvSpPr>
        <p:spPr>
          <a:xfrm>
            <a:off x="0" y="1113185"/>
            <a:ext cx="12192000" cy="5744816"/>
          </a:xfrm>
          <a:pattFill prst="pct50">
            <a:fgClr>
              <a:schemeClr val="accent1">
                <a:lumMod val="40000"/>
                <a:lumOff val="60000"/>
              </a:schemeClr>
            </a:fgClr>
            <a:bgClr>
              <a:schemeClr val="bg1"/>
            </a:bgClr>
          </a:pattFill>
        </p:spPr>
        <p:txBody>
          <a:bodyPr>
            <a:normAutofit/>
          </a:bodyPr>
          <a:lstStyle/>
          <a:p>
            <a:r>
              <a:rPr lang="en-GB" sz="2800" dirty="0"/>
              <a:t>1.4 Failed Terminations after 12 weeks Further clarification was also sought from the Department of Health on the situation where a medical termination of pregnancy is attempted but an ongoing pregnancy is subsequently </a:t>
            </a:r>
            <a:r>
              <a:rPr lang="en-GB" sz="2800" dirty="0">
                <a:highlight>
                  <a:srgbClr val="FFFF00"/>
                </a:highlight>
              </a:rPr>
              <a:t>discovered after 12 weeks + 0 days. The response indicated that a termination procedure that begins before 12 weeks can be lawfully completed</a:t>
            </a:r>
            <a:r>
              <a:rPr lang="en-GB" sz="2800" dirty="0"/>
              <a:t>, however a r</a:t>
            </a:r>
            <a:r>
              <a:rPr lang="en-GB" sz="2800" dirty="0">
                <a:highlight>
                  <a:srgbClr val="FFFF00"/>
                </a:highlight>
              </a:rPr>
              <a:t>epeat course of treatment cannot be instigated. Once a pregnancy has exceeded 12 weeks and 0 days, no further intervention is legally permitted unless the maternal or </a:t>
            </a:r>
            <a:r>
              <a:rPr lang="en-GB" sz="2800" dirty="0" err="1">
                <a:highlight>
                  <a:srgbClr val="FFFF00"/>
                </a:highlight>
              </a:rPr>
              <a:t>fetal</a:t>
            </a:r>
            <a:r>
              <a:rPr lang="en-GB" sz="2800" dirty="0">
                <a:highlight>
                  <a:srgbClr val="FFFF00"/>
                </a:highlight>
              </a:rPr>
              <a:t> grounds set out in the Act are fulfilled .</a:t>
            </a:r>
            <a:endParaRPr lang="en-GB" sz="2800" dirty="0"/>
          </a:p>
        </p:txBody>
      </p:sp>
    </p:spTree>
    <p:extLst>
      <p:ext uri="{BB962C8B-B14F-4D97-AF65-F5344CB8AC3E}">
        <p14:creationId xmlns:p14="http://schemas.microsoft.com/office/powerpoint/2010/main" val="2726534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62C1-2AD6-1243-46BE-F50FCBDF9CAD}"/>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EA3864C2-86CB-CD4F-BFE7-AE8BE621F055}"/>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BB0E30ED-2C9B-749F-2F87-33C84DDF403D}"/>
              </a:ext>
            </a:extLst>
          </p:cNvPr>
          <p:cNvPicPr>
            <a:picLocks noChangeAspect="1"/>
          </p:cNvPicPr>
          <p:nvPr/>
        </p:nvPicPr>
        <p:blipFill>
          <a:blip r:embed="rId3"/>
          <a:stretch>
            <a:fillRect/>
          </a:stretch>
        </p:blipFill>
        <p:spPr>
          <a:xfrm>
            <a:off x="0" y="1"/>
            <a:ext cx="12192000" cy="6858000"/>
          </a:xfrm>
          <a:prstGeom prst="rect">
            <a:avLst/>
          </a:prstGeom>
        </p:spPr>
      </p:pic>
    </p:spTree>
    <p:extLst>
      <p:ext uri="{BB962C8B-B14F-4D97-AF65-F5344CB8AC3E}">
        <p14:creationId xmlns:p14="http://schemas.microsoft.com/office/powerpoint/2010/main" val="489665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FDEF5-23B4-BB9D-07B3-9A367E4F1A2B}"/>
              </a:ext>
            </a:extLst>
          </p:cNvPr>
          <p:cNvSpPr>
            <a:spLocks noGrp="1"/>
          </p:cNvSpPr>
          <p:nvPr>
            <p:ph type="title"/>
          </p:nvPr>
        </p:nvSpPr>
        <p:spPr>
          <a:xfrm>
            <a:off x="1928383" y="869037"/>
            <a:ext cx="10364451" cy="1596177"/>
          </a:xfrm>
        </p:spPr>
        <p:txBody>
          <a:bodyPr/>
          <a:lstStyle/>
          <a:p>
            <a:endParaRPr lang="en-GB"/>
          </a:p>
        </p:txBody>
      </p:sp>
      <p:pic>
        <p:nvPicPr>
          <p:cNvPr id="4" name="Content Placeholder 3">
            <a:extLst>
              <a:ext uri="{FF2B5EF4-FFF2-40B4-BE49-F238E27FC236}">
                <a16:creationId xmlns:a16="http://schemas.microsoft.com/office/drawing/2014/main" id="{AA1D4C22-6C2C-397A-DCF5-541C9D6BAFA8}"/>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7CD91F3C-658D-CCF7-5503-B3FDBAE8B259}"/>
              </a:ext>
            </a:extLst>
          </p:cNvPr>
          <p:cNvPicPr>
            <a:picLocks noChangeAspect="1"/>
          </p:cNvPicPr>
          <p:nvPr/>
        </p:nvPicPr>
        <p:blipFill>
          <a:blip r:embed="rId3"/>
          <a:stretch>
            <a:fillRect/>
          </a:stretch>
        </p:blipFill>
        <p:spPr>
          <a:xfrm>
            <a:off x="1261883" y="0"/>
            <a:ext cx="9668233" cy="6858000"/>
          </a:xfrm>
          <a:prstGeom prst="rect">
            <a:avLst/>
          </a:prstGeom>
        </p:spPr>
      </p:pic>
      <p:pic>
        <p:nvPicPr>
          <p:cNvPr id="8" name="Picture 7">
            <a:extLst>
              <a:ext uri="{FF2B5EF4-FFF2-40B4-BE49-F238E27FC236}">
                <a16:creationId xmlns:a16="http://schemas.microsoft.com/office/drawing/2014/main" id="{71016D67-79F6-97F6-E0D5-7788E5388E81}"/>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4043353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0812-81E8-1617-183A-2B4729675799}"/>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843538B0-BE35-CD62-9D21-85F1BD0F71F5}"/>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1D7B0ACC-3D49-404A-C893-A796F7860B4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49658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7E9C2-A8D3-1684-6F94-4144921A12B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90AF17E-397B-ED75-7E4E-4BCF037B1FA9}"/>
              </a:ext>
            </a:extLst>
          </p:cNvPr>
          <p:cNvSpPr>
            <a:spLocks noGrp="1"/>
          </p:cNvSpPr>
          <p:nvPr>
            <p:ph sz="quarter" idx="13"/>
          </p:nvPr>
        </p:nvSpPr>
        <p:spPr/>
        <p:txBody>
          <a:bodyPr/>
          <a:lstStyle/>
          <a:p>
            <a:endParaRPr lang="en-GB"/>
          </a:p>
        </p:txBody>
      </p:sp>
      <p:pic>
        <p:nvPicPr>
          <p:cNvPr id="5" name="Picture 4">
            <a:extLst>
              <a:ext uri="{FF2B5EF4-FFF2-40B4-BE49-F238E27FC236}">
                <a16:creationId xmlns:a16="http://schemas.microsoft.com/office/drawing/2014/main" id="{834677D3-9890-ACA4-FB18-5884B32888DA}"/>
              </a:ext>
            </a:extLst>
          </p:cNvPr>
          <p:cNvPicPr>
            <a:picLocks noChangeAspect="1"/>
          </p:cNvPicPr>
          <p:nvPr/>
        </p:nvPicPr>
        <p:blipFill>
          <a:blip r:embed="rId2"/>
          <a:stretch>
            <a:fillRect/>
          </a:stretch>
        </p:blipFill>
        <p:spPr>
          <a:xfrm>
            <a:off x="0" y="-1565586"/>
            <a:ext cx="12337774" cy="8423586"/>
          </a:xfrm>
          <a:prstGeom prst="rect">
            <a:avLst/>
          </a:prstGeom>
        </p:spPr>
      </p:pic>
    </p:spTree>
    <p:extLst>
      <p:ext uri="{BB962C8B-B14F-4D97-AF65-F5344CB8AC3E}">
        <p14:creationId xmlns:p14="http://schemas.microsoft.com/office/powerpoint/2010/main" val="1331482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1FEA-6727-E920-D32F-78877F57176F}"/>
              </a:ext>
            </a:extLst>
          </p:cNvPr>
          <p:cNvSpPr>
            <a:spLocks noGrp="1"/>
          </p:cNvSpPr>
          <p:nvPr>
            <p:ph type="title"/>
          </p:nvPr>
        </p:nvSpPr>
        <p:spPr>
          <a:xfrm>
            <a:off x="0" y="1"/>
            <a:ext cx="12191999" cy="955963"/>
          </a:xfrm>
        </p:spPr>
        <p:txBody>
          <a:bodyPr/>
          <a:lstStyle/>
          <a:p>
            <a:r>
              <a:rPr lang="en-GB" b="1" dirty="0"/>
              <a:t>Purpose  and background</a:t>
            </a:r>
          </a:p>
        </p:txBody>
      </p:sp>
      <p:sp>
        <p:nvSpPr>
          <p:cNvPr id="3" name="Content Placeholder 2">
            <a:extLst>
              <a:ext uri="{FF2B5EF4-FFF2-40B4-BE49-F238E27FC236}">
                <a16:creationId xmlns:a16="http://schemas.microsoft.com/office/drawing/2014/main" id="{E263EBEB-291A-EC35-53DA-B1AB618117C5}"/>
              </a:ext>
            </a:extLst>
          </p:cNvPr>
          <p:cNvSpPr>
            <a:spLocks noGrp="1"/>
          </p:cNvSpPr>
          <p:nvPr>
            <p:ph sz="quarter" idx="13"/>
          </p:nvPr>
        </p:nvSpPr>
        <p:spPr>
          <a:xfrm>
            <a:off x="-1" y="748145"/>
            <a:ext cx="12191999" cy="6109855"/>
          </a:xfrm>
        </p:spPr>
        <p:txBody>
          <a:bodyPr>
            <a:noAutofit/>
          </a:bodyPr>
          <a:lstStyle/>
          <a:p>
            <a:r>
              <a:rPr lang="en-GB" sz="3200" dirty="0"/>
              <a:t>The purpose of this Guideline is to provide a comprehensive, evidence-based guidance for the management of recurrent </a:t>
            </a:r>
            <a:r>
              <a:rPr lang="en-GB" sz="3200" b="1" dirty="0"/>
              <a:t>first-trimester miscarriage (RM</a:t>
            </a:r>
            <a:r>
              <a:rPr lang="en-GB" sz="3200" dirty="0"/>
              <a:t>) within the Republic of Ireland.</a:t>
            </a:r>
          </a:p>
          <a:p>
            <a:r>
              <a:rPr lang="en-GB" sz="3200" b="1" dirty="0"/>
              <a:t>Miscarriage is generally defined </a:t>
            </a:r>
            <a:r>
              <a:rPr lang="en-GB" sz="3200" dirty="0"/>
              <a:t>as the </a:t>
            </a:r>
            <a:r>
              <a:rPr lang="en-GB" sz="3200" dirty="0">
                <a:highlight>
                  <a:srgbClr val="FFFF00"/>
                </a:highlight>
              </a:rPr>
              <a:t>spontaneous loss of a pregnancy before it reaches viability, that is 24 weeks </a:t>
            </a:r>
            <a:r>
              <a:rPr lang="en-GB" sz="3200" dirty="0"/>
              <a:t>of gestation, and occurs in approximately 15% of pregnancies. 9 The population prevalence of women who have had one miscarriage is 10.8%, two miscarriages is 1.9%, and three or more miscarriages is 0.7%. </a:t>
            </a:r>
          </a:p>
        </p:txBody>
      </p:sp>
    </p:spTree>
    <p:extLst>
      <p:ext uri="{BB962C8B-B14F-4D97-AF65-F5344CB8AC3E}">
        <p14:creationId xmlns:p14="http://schemas.microsoft.com/office/powerpoint/2010/main" val="718655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00E46-4DAE-428E-1ABC-9573256A403E}"/>
              </a:ext>
            </a:extLst>
          </p:cNvPr>
          <p:cNvSpPr>
            <a:spLocks noGrp="1"/>
          </p:cNvSpPr>
          <p:nvPr>
            <p:ph type="title"/>
          </p:nvPr>
        </p:nvSpPr>
        <p:spPr>
          <a:xfrm>
            <a:off x="0" y="1"/>
            <a:ext cx="12191999" cy="1066800"/>
          </a:xfrm>
        </p:spPr>
        <p:txBody>
          <a:bodyPr/>
          <a:lstStyle/>
          <a:p>
            <a:r>
              <a:rPr lang="en-GB" b="1" dirty="0"/>
              <a:t>Terminology and definitions</a:t>
            </a:r>
          </a:p>
        </p:txBody>
      </p:sp>
      <p:sp>
        <p:nvSpPr>
          <p:cNvPr id="3" name="Content Placeholder 2">
            <a:extLst>
              <a:ext uri="{FF2B5EF4-FFF2-40B4-BE49-F238E27FC236}">
                <a16:creationId xmlns:a16="http://schemas.microsoft.com/office/drawing/2014/main" id="{9F2795AA-0A98-D704-C3D9-61660B9D06BB}"/>
              </a:ext>
            </a:extLst>
          </p:cNvPr>
          <p:cNvSpPr>
            <a:spLocks noGrp="1"/>
          </p:cNvSpPr>
          <p:nvPr>
            <p:ph sz="quarter" idx="13"/>
          </p:nvPr>
        </p:nvSpPr>
        <p:spPr>
          <a:xfrm>
            <a:off x="-1" y="886692"/>
            <a:ext cx="12191999" cy="5971308"/>
          </a:xfrm>
        </p:spPr>
        <p:txBody>
          <a:bodyPr>
            <a:normAutofit/>
          </a:bodyPr>
          <a:lstStyle/>
          <a:p>
            <a:r>
              <a:rPr lang="en-GB" sz="4000" b="1" dirty="0"/>
              <a:t>ESHRE defines recurrent pregnancy loss </a:t>
            </a:r>
            <a:r>
              <a:rPr lang="en-GB" sz="4000" dirty="0"/>
              <a:t>as the loss of two or more pregnancies before viability.</a:t>
            </a:r>
          </a:p>
          <a:p>
            <a:r>
              <a:rPr lang="en-GB" sz="4000" dirty="0"/>
              <a:t> </a:t>
            </a:r>
            <a:r>
              <a:rPr lang="en-GB" sz="4000" b="1" dirty="0"/>
              <a:t>In the present Guideline</a:t>
            </a:r>
            <a:r>
              <a:rPr lang="en-GB" sz="4000" dirty="0"/>
              <a:t>, we adopt the term ‘recurrent miscarriage’, which we define as two or more consecutive first trimester miscarriages.</a:t>
            </a:r>
          </a:p>
          <a:p>
            <a:endParaRPr lang="en-GB" sz="3200" dirty="0"/>
          </a:p>
        </p:txBody>
      </p:sp>
    </p:spTree>
    <p:extLst>
      <p:ext uri="{BB962C8B-B14F-4D97-AF65-F5344CB8AC3E}">
        <p14:creationId xmlns:p14="http://schemas.microsoft.com/office/powerpoint/2010/main" val="1054887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38CA-3F7F-7B89-BC60-FAC6C6F173D1}"/>
              </a:ext>
            </a:extLst>
          </p:cNvPr>
          <p:cNvSpPr>
            <a:spLocks noGrp="1"/>
          </p:cNvSpPr>
          <p:nvPr>
            <p:ph type="title"/>
          </p:nvPr>
        </p:nvSpPr>
        <p:spPr>
          <a:xfrm>
            <a:off x="913775" y="1"/>
            <a:ext cx="10364451" cy="886690"/>
          </a:xfrm>
        </p:spPr>
        <p:txBody>
          <a:bodyPr/>
          <a:lstStyle/>
          <a:p>
            <a:r>
              <a:rPr lang="en-GB" b="1" dirty="0"/>
              <a:t>Risk factors associated with RM</a:t>
            </a:r>
          </a:p>
        </p:txBody>
      </p:sp>
      <p:pic>
        <p:nvPicPr>
          <p:cNvPr id="5" name="Content Placeholder 4">
            <a:extLst>
              <a:ext uri="{FF2B5EF4-FFF2-40B4-BE49-F238E27FC236}">
                <a16:creationId xmlns:a16="http://schemas.microsoft.com/office/drawing/2014/main" id="{909818AF-639F-FF19-9F2B-A81473AD1DB7}"/>
              </a:ext>
            </a:extLst>
          </p:cNvPr>
          <p:cNvPicPr>
            <a:picLocks noGrp="1" noChangeAspect="1"/>
          </p:cNvPicPr>
          <p:nvPr>
            <p:ph sz="quarter" idx="13"/>
          </p:nvPr>
        </p:nvPicPr>
        <p:blipFill>
          <a:blip r:embed="rId2"/>
          <a:stretch>
            <a:fillRect/>
          </a:stretch>
        </p:blipFill>
        <p:spPr>
          <a:xfrm>
            <a:off x="0" y="886691"/>
            <a:ext cx="12524509" cy="5971309"/>
          </a:xfrm>
          <a:prstGeom prst="rect">
            <a:avLst/>
          </a:prstGeom>
        </p:spPr>
      </p:pic>
    </p:spTree>
    <p:extLst>
      <p:ext uri="{BB962C8B-B14F-4D97-AF65-F5344CB8AC3E}">
        <p14:creationId xmlns:p14="http://schemas.microsoft.com/office/powerpoint/2010/main" val="67113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47F17-3373-64BF-DC69-7B8AF5E4F0EF}"/>
              </a:ext>
            </a:extLst>
          </p:cNvPr>
          <p:cNvSpPr>
            <a:spLocks noGrp="1"/>
          </p:cNvSpPr>
          <p:nvPr>
            <p:ph type="title"/>
          </p:nvPr>
        </p:nvSpPr>
        <p:spPr>
          <a:xfrm>
            <a:off x="0" y="1"/>
            <a:ext cx="12191999" cy="1066800"/>
          </a:xfrm>
        </p:spPr>
        <p:txBody>
          <a:bodyPr>
            <a:normAutofit/>
          </a:bodyPr>
          <a:lstStyle/>
          <a:p>
            <a:r>
              <a:rPr lang="en-GB" b="1" dirty="0"/>
              <a:t>The clinical and economic impact of RM</a:t>
            </a:r>
          </a:p>
        </p:txBody>
      </p:sp>
      <p:sp>
        <p:nvSpPr>
          <p:cNvPr id="3" name="Content Placeholder 2">
            <a:extLst>
              <a:ext uri="{FF2B5EF4-FFF2-40B4-BE49-F238E27FC236}">
                <a16:creationId xmlns:a16="http://schemas.microsoft.com/office/drawing/2014/main" id="{254B102F-E82E-60EA-8FAF-8E7C7B73C7FB}"/>
              </a:ext>
            </a:extLst>
          </p:cNvPr>
          <p:cNvSpPr>
            <a:spLocks noGrp="1"/>
          </p:cNvSpPr>
          <p:nvPr>
            <p:ph sz="quarter" idx="13"/>
          </p:nvPr>
        </p:nvSpPr>
        <p:spPr>
          <a:xfrm>
            <a:off x="0" y="955964"/>
            <a:ext cx="12192000" cy="5902036"/>
          </a:xfrm>
        </p:spPr>
        <p:txBody>
          <a:bodyPr>
            <a:noAutofit/>
          </a:bodyPr>
          <a:lstStyle/>
          <a:p>
            <a:r>
              <a:rPr lang="en-GB" sz="2800" dirty="0"/>
              <a:t>Increased risk of future obstetric complications</a:t>
            </a:r>
          </a:p>
          <a:p>
            <a:r>
              <a:rPr lang="en-GB" sz="2800" dirty="0"/>
              <a:t>:• Preterm birth</a:t>
            </a:r>
            <a:br>
              <a:rPr lang="en-GB" sz="2800" dirty="0"/>
            </a:br>
            <a:r>
              <a:rPr lang="en-GB" sz="2800" dirty="0"/>
              <a:t>• Small‑for‑gestational‑age (SGA)</a:t>
            </a:r>
            <a:br>
              <a:rPr lang="en-GB" sz="2800" dirty="0"/>
            </a:br>
            <a:r>
              <a:rPr lang="en-GB" sz="2800" dirty="0"/>
              <a:t>• </a:t>
            </a:r>
            <a:r>
              <a:rPr lang="en-GB" sz="2800" dirty="0" err="1"/>
              <a:t>Fetal</a:t>
            </a:r>
            <a:r>
              <a:rPr lang="en-GB" sz="2800" dirty="0"/>
              <a:t> growth restriction (FGR/IUGR)</a:t>
            </a:r>
            <a:br>
              <a:rPr lang="en-GB" sz="2800" dirty="0"/>
            </a:br>
            <a:r>
              <a:rPr lang="en-GB" sz="2800" dirty="0"/>
              <a:t>• Antepartum haemorrhage (APH)</a:t>
            </a:r>
            <a:br>
              <a:rPr lang="en-GB" sz="2800" dirty="0"/>
            </a:br>
            <a:r>
              <a:rPr lang="en-GB" sz="2800" dirty="0"/>
              <a:t>• Placental abruption</a:t>
            </a:r>
            <a:br>
              <a:rPr lang="en-GB" sz="2800" dirty="0"/>
            </a:br>
            <a:r>
              <a:rPr lang="en-GB" sz="2800" dirty="0"/>
              <a:t>• Stillbirth</a:t>
            </a:r>
            <a:br>
              <a:rPr lang="en-GB" sz="2800" dirty="0"/>
            </a:br>
            <a:endParaRPr lang="en-GB" sz="2800" dirty="0"/>
          </a:p>
        </p:txBody>
      </p:sp>
    </p:spTree>
    <p:extLst>
      <p:ext uri="{BB962C8B-B14F-4D97-AF65-F5344CB8AC3E}">
        <p14:creationId xmlns:p14="http://schemas.microsoft.com/office/powerpoint/2010/main" val="3874585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A935-5ACA-7F8D-B98F-59C63C6E76AA}"/>
              </a:ext>
            </a:extLst>
          </p:cNvPr>
          <p:cNvSpPr>
            <a:spLocks noGrp="1"/>
          </p:cNvSpPr>
          <p:nvPr>
            <p:ph type="title"/>
          </p:nvPr>
        </p:nvSpPr>
        <p:spPr>
          <a:xfrm>
            <a:off x="0" y="0"/>
            <a:ext cx="12191999" cy="692727"/>
          </a:xfrm>
        </p:spPr>
        <p:txBody>
          <a:bodyPr>
            <a:normAutofit/>
          </a:bodyPr>
          <a:lstStyle/>
          <a:p>
            <a:endParaRPr lang="en-GB" dirty="0"/>
          </a:p>
        </p:txBody>
      </p:sp>
      <p:sp>
        <p:nvSpPr>
          <p:cNvPr id="3" name="Content Placeholder 2">
            <a:extLst>
              <a:ext uri="{FF2B5EF4-FFF2-40B4-BE49-F238E27FC236}">
                <a16:creationId xmlns:a16="http://schemas.microsoft.com/office/drawing/2014/main" id="{BCEC7C6C-9718-1BB8-18CC-B212DCE078C6}"/>
              </a:ext>
            </a:extLst>
          </p:cNvPr>
          <p:cNvSpPr>
            <a:spLocks noGrp="1"/>
          </p:cNvSpPr>
          <p:nvPr>
            <p:ph sz="quarter" idx="13"/>
          </p:nvPr>
        </p:nvSpPr>
        <p:spPr>
          <a:xfrm>
            <a:off x="0" y="692727"/>
            <a:ext cx="12192000" cy="6165273"/>
          </a:xfrm>
        </p:spPr>
        <p:txBody>
          <a:bodyPr>
            <a:normAutofit lnSpcReduction="10000"/>
          </a:bodyPr>
          <a:lstStyle/>
          <a:p>
            <a:r>
              <a:rPr lang="en-GB" sz="3200" dirty="0"/>
              <a:t>• Predictor of long‑term maternal health conditions</a:t>
            </a:r>
          </a:p>
          <a:p>
            <a:r>
              <a:rPr lang="en-GB" sz="3200" dirty="0"/>
              <a:t>:• Cardiovascular disease</a:t>
            </a:r>
            <a:br>
              <a:rPr lang="en-GB" sz="3200" dirty="0"/>
            </a:br>
            <a:r>
              <a:rPr lang="en-GB" sz="3200" dirty="0"/>
              <a:t>• Venous thromboembolism (VTE)</a:t>
            </a:r>
            <a:br>
              <a:rPr lang="en-GB" sz="3200" dirty="0"/>
            </a:br>
            <a:r>
              <a:rPr lang="en-GB" sz="3200" dirty="0"/>
              <a:t>• Mental health disorders</a:t>
            </a:r>
          </a:p>
          <a:p>
            <a:r>
              <a:rPr lang="en-GB" sz="2400" dirty="0"/>
              <a:t>Psychological Impact</a:t>
            </a:r>
            <a:br>
              <a:rPr lang="en-GB" sz="2400" dirty="0"/>
            </a:br>
            <a:r>
              <a:rPr lang="en-GB" sz="2400" dirty="0"/>
              <a:t>• High rates of:• Anxiety</a:t>
            </a:r>
            <a:br>
              <a:rPr lang="en-GB" sz="2400" dirty="0"/>
            </a:br>
            <a:r>
              <a:rPr lang="en-GB" sz="2400" dirty="0"/>
              <a:t>• Depression</a:t>
            </a:r>
            <a:br>
              <a:rPr lang="en-GB" sz="2400" dirty="0"/>
            </a:br>
            <a:r>
              <a:rPr lang="en-GB" sz="2400" dirty="0"/>
              <a:t>• Post‑traumatic stress disorder (PTSD)</a:t>
            </a:r>
            <a:br>
              <a:rPr lang="en-GB" sz="2400" dirty="0"/>
            </a:br>
            <a:r>
              <a:rPr lang="en-GB" sz="2400" dirty="0"/>
              <a:t>• Grief response:• Normal adaptive grief</a:t>
            </a:r>
            <a:br>
              <a:rPr lang="en-GB" sz="2400" dirty="0"/>
            </a:br>
            <a:r>
              <a:rPr lang="en-GB" sz="2400" dirty="0"/>
              <a:t>• Risk of pathological grief</a:t>
            </a:r>
            <a:br>
              <a:rPr lang="en-GB" sz="2400" dirty="0"/>
            </a:br>
            <a:r>
              <a:rPr lang="en-GB" sz="2400" dirty="0"/>
              <a:t>• Suicidality reported in some cases</a:t>
            </a:r>
            <a:br>
              <a:rPr lang="en-GB" sz="2400" dirty="0"/>
            </a:br>
            <a:r>
              <a:rPr lang="en-GB" sz="2400" dirty="0"/>
              <a:t>• RE:CURRENT Irish study:• 50% of women with RM scored well below population norm for mental health → suggests high likelihood of depression</a:t>
            </a:r>
          </a:p>
          <a:p>
            <a:endParaRPr lang="en-GB" sz="3200" dirty="0"/>
          </a:p>
          <a:p>
            <a:endParaRPr lang="en-GB" sz="3200" dirty="0"/>
          </a:p>
          <a:p>
            <a:endParaRPr lang="en-GB" dirty="0"/>
          </a:p>
        </p:txBody>
      </p:sp>
    </p:spTree>
    <p:extLst>
      <p:ext uri="{BB962C8B-B14F-4D97-AF65-F5344CB8AC3E}">
        <p14:creationId xmlns:p14="http://schemas.microsoft.com/office/powerpoint/2010/main" val="3601036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F7F0-48EF-DAC2-E457-7C2F4D335530}"/>
              </a:ext>
            </a:extLst>
          </p:cNvPr>
          <p:cNvSpPr>
            <a:spLocks noGrp="1"/>
          </p:cNvSpPr>
          <p:nvPr>
            <p:ph type="title"/>
          </p:nvPr>
        </p:nvSpPr>
        <p:spPr/>
        <p:txBody>
          <a:bodyPr/>
          <a:lstStyle/>
          <a:p>
            <a:r>
              <a:rPr lang="en-GB" dirty="0"/>
              <a:t>Key recommendations</a:t>
            </a:r>
          </a:p>
        </p:txBody>
      </p:sp>
      <p:pic>
        <p:nvPicPr>
          <p:cNvPr id="4" name="Content Placeholder 3">
            <a:extLst>
              <a:ext uri="{FF2B5EF4-FFF2-40B4-BE49-F238E27FC236}">
                <a16:creationId xmlns:a16="http://schemas.microsoft.com/office/drawing/2014/main" id="{011600A2-6F58-5102-CE8A-FBD6A7CF8C79}"/>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3"/>
              </a:ext>
            </a:extLst>
          </a:blip>
          <a:stretch>
            <a:fillRect/>
          </a:stretch>
        </p:blipFill>
        <p:spPr>
          <a:prstGeom prst="rect">
            <a:avLst/>
          </a:prstGeom>
        </p:spPr>
      </p:pic>
      <p:pic>
        <p:nvPicPr>
          <p:cNvPr id="6" name="Picture 5">
            <a:extLst>
              <a:ext uri="{FF2B5EF4-FFF2-40B4-BE49-F238E27FC236}">
                <a16:creationId xmlns:a16="http://schemas.microsoft.com/office/drawing/2014/main" id="{060ECF9E-718F-92E9-F82E-BEA207E42653}"/>
              </a:ext>
            </a:extLst>
          </p:cNvPr>
          <p:cNvPicPr>
            <a:picLocks noChangeAspect="1"/>
          </p:cNvPicPr>
          <p:nvPr/>
        </p:nvPicPr>
        <p:blipFill>
          <a:blip r:embed="rId4"/>
          <a:stretch>
            <a:fillRect/>
          </a:stretch>
        </p:blipFill>
        <p:spPr>
          <a:xfrm>
            <a:off x="-930787" y="-3658833"/>
            <a:ext cx="14383552" cy="10647123"/>
          </a:xfrm>
          <a:prstGeom prst="rect">
            <a:avLst/>
          </a:prstGeom>
        </p:spPr>
      </p:pic>
    </p:spTree>
    <p:extLst>
      <p:ext uri="{BB962C8B-B14F-4D97-AF65-F5344CB8AC3E}">
        <p14:creationId xmlns:p14="http://schemas.microsoft.com/office/powerpoint/2010/main" val="3240735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FCE1-7417-E879-C4EA-37F642416CC3}"/>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D68155FC-541E-AF58-4E53-E5B977301298}"/>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8" name="Picture 7">
            <a:extLst>
              <a:ext uri="{FF2B5EF4-FFF2-40B4-BE49-F238E27FC236}">
                <a16:creationId xmlns:a16="http://schemas.microsoft.com/office/drawing/2014/main" id="{0E91519D-5077-C18B-3BFD-491B8F00E536}"/>
              </a:ext>
            </a:extLst>
          </p:cNvPr>
          <p:cNvPicPr>
            <a:picLocks noChangeAspect="1"/>
          </p:cNvPicPr>
          <p:nvPr/>
        </p:nvPicPr>
        <p:blipFill>
          <a:blip r:embed="rId3"/>
          <a:stretch>
            <a:fillRect/>
          </a:stretch>
        </p:blipFill>
        <p:spPr>
          <a:xfrm>
            <a:off x="374072" y="-917713"/>
            <a:ext cx="11817927" cy="8375374"/>
          </a:xfrm>
          <a:prstGeom prst="rect">
            <a:avLst/>
          </a:prstGeom>
        </p:spPr>
      </p:pic>
    </p:spTree>
    <p:extLst>
      <p:ext uri="{BB962C8B-B14F-4D97-AF65-F5344CB8AC3E}">
        <p14:creationId xmlns:p14="http://schemas.microsoft.com/office/powerpoint/2010/main" val="3206386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FA0A-6B74-A359-3886-84FBC5AA3E29}"/>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38391505-B29D-B26A-05B4-539DAD8CF213}"/>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3"/>
              </a:ext>
            </a:extLst>
          </a:blip>
          <a:stretch>
            <a:fillRect/>
          </a:stretch>
        </p:blipFill>
        <p:spPr>
          <a:prstGeom prst="rect">
            <a:avLst/>
          </a:prstGeom>
        </p:spPr>
      </p:pic>
      <p:pic>
        <p:nvPicPr>
          <p:cNvPr id="6" name="Picture 5">
            <a:extLst>
              <a:ext uri="{FF2B5EF4-FFF2-40B4-BE49-F238E27FC236}">
                <a16:creationId xmlns:a16="http://schemas.microsoft.com/office/drawing/2014/main" id="{3CD820CE-1F2B-8D52-29DE-C4CB5010A7DC}"/>
              </a:ext>
            </a:extLst>
          </p:cNvPr>
          <p:cNvPicPr>
            <a:picLocks noChangeAspect="1"/>
          </p:cNvPicPr>
          <p:nvPr/>
        </p:nvPicPr>
        <p:blipFill>
          <a:blip r:embed="rId4"/>
          <a:stretch>
            <a:fillRect/>
          </a:stretch>
        </p:blipFill>
        <p:spPr>
          <a:xfrm>
            <a:off x="0" y="-410816"/>
            <a:ext cx="12059478" cy="8030816"/>
          </a:xfrm>
          <a:prstGeom prst="rect">
            <a:avLst/>
          </a:prstGeom>
        </p:spPr>
      </p:pic>
      <p:sp>
        <p:nvSpPr>
          <p:cNvPr id="5" name="TextBox 4">
            <a:extLst>
              <a:ext uri="{FF2B5EF4-FFF2-40B4-BE49-F238E27FC236}">
                <a16:creationId xmlns:a16="http://schemas.microsoft.com/office/drawing/2014/main" id="{D7ACBBEA-796A-25DC-CFAE-9AAE4BB05C03}"/>
              </a:ext>
            </a:extLst>
          </p:cNvPr>
          <p:cNvSpPr txBox="1"/>
          <p:nvPr/>
        </p:nvSpPr>
        <p:spPr>
          <a:xfrm>
            <a:off x="8030817" y="1066801"/>
            <a:ext cx="1080052" cy="372634"/>
          </a:xfrm>
          <a:prstGeom prst="rect">
            <a:avLst/>
          </a:prstGeom>
          <a:noFill/>
        </p:spPr>
        <p:txBody>
          <a:bodyPr wrap="square">
            <a:spAutoFit/>
          </a:bodyPr>
          <a:lstStyle/>
          <a:p>
            <a:pPr>
              <a:buNone/>
            </a:pPr>
            <a:r>
              <a:rPr lang="en-GB" sz="1800" dirty="0">
                <a:effectLst/>
                <a:latin typeface="Segoe UI" panose="020B0502040204020203" pitchFamily="34" charset="0"/>
              </a:rPr>
              <a:t>Exam q</a:t>
            </a:r>
            <a:endParaRPr lang="en-GB" sz="2000" dirty="0">
              <a:effectLst/>
              <a:latin typeface="Arial" panose="020B0604020202020204" pitchFamily="34" charset="0"/>
            </a:endParaRPr>
          </a:p>
        </p:txBody>
      </p:sp>
    </p:spTree>
    <p:extLst>
      <p:ext uri="{BB962C8B-B14F-4D97-AF65-F5344CB8AC3E}">
        <p14:creationId xmlns:p14="http://schemas.microsoft.com/office/powerpoint/2010/main" val="4155884296"/>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2A70-F97A-BF5E-6836-DCF6F5C8500C}"/>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E2A32D67-BC03-C599-0827-BD5D39EB2BD8}"/>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5E9FB4EE-904A-E4F0-530C-1C6EF966502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86985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3C488-B1A2-2E9D-281B-8366DF90642F}"/>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AA0F70DA-F0CD-8375-9605-F0C04447BF00}"/>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xfrm>
            <a:off x="675234" y="2645388"/>
            <a:ext cx="10363826" cy="3424107"/>
          </a:xfrm>
          <a:prstGeom prst="rect">
            <a:avLst/>
          </a:prstGeom>
        </p:spPr>
      </p:pic>
      <p:pic>
        <p:nvPicPr>
          <p:cNvPr id="6" name="Picture 5">
            <a:extLst>
              <a:ext uri="{FF2B5EF4-FFF2-40B4-BE49-F238E27FC236}">
                <a16:creationId xmlns:a16="http://schemas.microsoft.com/office/drawing/2014/main" id="{71F476C8-02A5-6017-A8D4-7674ADD2402D}"/>
              </a:ext>
            </a:extLst>
          </p:cNvPr>
          <p:cNvPicPr>
            <a:picLocks noChangeAspect="1"/>
          </p:cNvPicPr>
          <p:nvPr/>
        </p:nvPicPr>
        <p:blipFill>
          <a:blip r:embed="rId3"/>
          <a:stretch>
            <a:fillRect/>
          </a:stretch>
        </p:blipFill>
        <p:spPr>
          <a:xfrm>
            <a:off x="1" y="-1961322"/>
            <a:ext cx="12324522" cy="8819322"/>
          </a:xfrm>
          <a:prstGeom prst="rect">
            <a:avLst/>
          </a:prstGeom>
        </p:spPr>
      </p:pic>
    </p:spTree>
    <p:extLst>
      <p:ext uri="{BB962C8B-B14F-4D97-AF65-F5344CB8AC3E}">
        <p14:creationId xmlns:p14="http://schemas.microsoft.com/office/powerpoint/2010/main" val="1003181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70A8-0575-D216-C32D-5D73A96623B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9A553626-9B97-47A4-F33F-DD99F889A32A}"/>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18ADABDD-BD42-3433-8DE7-A05E827656EC}"/>
              </a:ext>
            </a:extLst>
          </p:cNvPr>
          <p:cNvPicPr>
            <a:picLocks noChangeAspect="1"/>
          </p:cNvPicPr>
          <p:nvPr/>
        </p:nvPicPr>
        <p:blipFill>
          <a:blip r:embed="rId3"/>
          <a:stretch>
            <a:fillRect/>
          </a:stretch>
        </p:blipFill>
        <p:spPr>
          <a:xfrm>
            <a:off x="0" y="-1073426"/>
            <a:ext cx="12099235" cy="7931426"/>
          </a:xfrm>
          <a:prstGeom prst="rect">
            <a:avLst/>
          </a:prstGeom>
        </p:spPr>
      </p:pic>
    </p:spTree>
    <p:extLst>
      <p:ext uri="{BB962C8B-B14F-4D97-AF65-F5344CB8AC3E}">
        <p14:creationId xmlns:p14="http://schemas.microsoft.com/office/powerpoint/2010/main" val="3001778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9314-F789-D39F-0C0F-CA2002D57A1F}"/>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F40FFB51-5767-E15E-052F-205ABEF58C63}"/>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13FE6828-9035-9E9F-33A9-7051C4C564B7}"/>
              </a:ext>
            </a:extLst>
          </p:cNvPr>
          <p:cNvPicPr>
            <a:picLocks noChangeAspect="1"/>
          </p:cNvPicPr>
          <p:nvPr/>
        </p:nvPicPr>
        <p:blipFill>
          <a:blip r:embed="rId3"/>
          <a:stretch>
            <a:fillRect/>
          </a:stretch>
        </p:blipFill>
        <p:spPr>
          <a:xfrm>
            <a:off x="-106016" y="-901149"/>
            <a:ext cx="12205252" cy="7951305"/>
          </a:xfrm>
          <a:prstGeom prst="rect">
            <a:avLst/>
          </a:prstGeom>
        </p:spPr>
      </p:pic>
    </p:spTree>
    <p:extLst>
      <p:ext uri="{BB962C8B-B14F-4D97-AF65-F5344CB8AC3E}">
        <p14:creationId xmlns:p14="http://schemas.microsoft.com/office/powerpoint/2010/main" val="2769327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134E6-AD6E-7B91-C2F9-2E7AE99CEBF3}"/>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668AD575-98F3-891D-CFAE-E2E87712F999}"/>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3"/>
              </a:ext>
            </a:extLst>
          </a:blip>
          <a:stretch>
            <a:fillRect/>
          </a:stretch>
        </p:blipFill>
        <p:spPr>
          <a:prstGeom prst="rect">
            <a:avLst/>
          </a:prstGeom>
        </p:spPr>
      </p:pic>
      <p:pic>
        <p:nvPicPr>
          <p:cNvPr id="6" name="Picture 5">
            <a:extLst>
              <a:ext uri="{FF2B5EF4-FFF2-40B4-BE49-F238E27FC236}">
                <a16:creationId xmlns:a16="http://schemas.microsoft.com/office/drawing/2014/main" id="{CBCDB981-4E8B-1F5A-5540-2796B4022170}"/>
              </a:ext>
            </a:extLst>
          </p:cNvPr>
          <p:cNvPicPr>
            <a:picLocks noChangeAspect="1"/>
          </p:cNvPicPr>
          <p:nvPr/>
        </p:nvPicPr>
        <p:blipFill>
          <a:blip r:embed="rId4"/>
          <a:stretch>
            <a:fillRect/>
          </a:stretch>
        </p:blipFill>
        <p:spPr>
          <a:xfrm>
            <a:off x="-73200" y="-1444487"/>
            <a:ext cx="12337774" cy="8507896"/>
          </a:xfrm>
          <a:prstGeom prst="rect">
            <a:avLst/>
          </a:prstGeom>
        </p:spPr>
      </p:pic>
    </p:spTree>
    <p:extLst>
      <p:ext uri="{BB962C8B-B14F-4D97-AF65-F5344CB8AC3E}">
        <p14:creationId xmlns:p14="http://schemas.microsoft.com/office/powerpoint/2010/main" val="4116342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6A848-9316-F503-1ECB-7E98F401C29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3F4DE474-7683-522C-AAB7-3823B6A6DD98}"/>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750036A9-F79C-EDAB-1A9E-8095E8C930DF}"/>
              </a:ext>
            </a:extLst>
          </p:cNvPr>
          <p:cNvPicPr>
            <a:picLocks noChangeAspect="1"/>
          </p:cNvPicPr>
          <p:nvPr/>
        </p:nvPicPr>
        <p:blipFill>
          <a:blip r:embed="rId3"/>
          <a:stretch>
            <a:fillRect/>
          </a:stretch>
        </p:blipFill>
        <p:spPr>
          <a:xfrm>
            <a:off x="1" y="0"/>
            <a:ext cx="12351026" cy="6858000"/>
          </a:xfrm>
          <a:prstGeom prst="rect">
            <a:avLst/>
          </a:prstGeom>
        </p:spPr>
      </p:pic>
    </p:spTree>
    <p:extLst>
      <p:ext uri="{BB962C8B-B14F-4D97-AF65-F5344CB8AC3E}">
        <p14:creationId xmlns:p14="http://schemas.microsoft.com/office/powerpoint/2010/main" val="4258634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4434-DF1C-3E87-DDB4-39E8FCB6BA7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4794F30-DD0B-6C85-D5E2-1EAEE26B5E40}"/>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1883035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DE1C-3F3D-D346-02AA-B07BE3E2AE7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561854F8-F0CE-B0D3-CF85-026F8EFCA6A1}"/>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BE274CD6-3D5C-80B0-5A13-2E7BB4B817FA}"/>
              </a:ext>
            </a:extLst>
          </p:cNvPr>
          <p:cNvPicPr>
            <a:picLocks noChangeAspect="1"/>
          </p:cNvPicPr>
          <p:nvPr/>
        </p:nvPicPr>
        <p:blipFill>
          <a:blip r:embed="rId3"/>
          <a:stretch>
            <a:fillRect/>
          </a:stretch>
        </p:blipFill>
        <p:spPr>
          <a:xfrm>
            <a:off x="1" y="0"/>
            <a:ext cx="12284764" cy="6858000"/>
          </a:xfrm>
          <a:prstGeom prst="rect">
            <a:avLst/>
          </a:prstGeom>
        </p:spPr>
      </p:pic>
    </p:spTree>
    <p:extLst>
      <p:ext uri="{BB962C8B-B14F-4D97-AF65-F5344CB8AC3E}">
        <p14:creationId xmlns:p14="http://schemas.microsoft.com/office/powerpoint/2010/main" val="3598409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0249-5673-FBF6-6F05-0258AA859E4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B41284F-3FCA-25A3-6213-BD3C63659CFD}"/>
              </a:ext>
            </a:extLst>
          </p:cNvPr>
          <p:cNvSpPr>
            <a:spLocks noGrp="1"/>
          </p:cNvSpPr>
          <p:nvPr>
            <p:ph sz="quarter" idx="13"/>
          </p:nvPr>
        </p:nvSpPr>
        <p:spPr/>
        <p:txBody>
          <a:bodyPr/>
          <a:lstStyle/>
          <a:p>
            <a:endParaRPr lang="en-GB"/>
          </a:p>
        </p:txBody>
      </p:sp>
      <p:pic>
        <p:nvPicPr>
          <p:cNvPr id="5" name="Picture 4">
            <a:extLst>
              <a:ext uri="{FF2B5EF4-FFF2-40B4-BE49-F238E27FC236}">
                <a16:creationId xmlns:a16="http://schemas.microsoft.com/office/drawing/2014/main" id="{B6A118AF-E735-EEF0-FB29-613BCDB84099}"/>
              </a:ext>
            </a:extLst>
          </p:cNvPr>
          <p:cNvPicPr>
            <a:picLocks noChangeAspect="1"/>
          </p:cNvPicPr>
          <p:nvPr/>
        </p:nvPicPr>
        <p:blipFill>
          <a:blip r:embed="rId2"/>
          <a:stretch>
            <a:fillRect/>
          </a:stretch>
        </p:blipFill>
        <p:spPr>
          <a:xfrm>
            <a:off x="0" y="-2849217"/>
            <a:ext cx="12907617" cy="10310191"/>
          </a:xfrm>
          <a:prstGeom prst="rect">
            <a:avLst/>
          </a:prstGeom>
        </p:spPr>
      </p:pic>
    </p:spTree>
    <p:extLst>
      <p:ext uri="{BB962C8B-B14F-4D97-AF65-F5344CB8AC3E}">
        <p14:creationId xmlns:p14="http://schemas.microsoft.com/office/powerpoint/2010/main" val="55024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91EEB-230D-8560-79B4-A3BB5D4C4EE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65B492BD-C3B9-10DD-C1A7-F53BBD0B7350}"/>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97E5AD4D-634D-2DA7-2B5F-941BD459C30E}"/>
              </a:ext>
            </a:extLst>
          </p:cNvPr>
          <p:cNvPicPr>
            <a:picLocks noChangeAspect="1"/>
          </p:cNvPicPr>
          <p:nvPr/>
        </p:nvPicPr>
        <p:blipFill>
          <a:blip r:embed="rId3"/>
          <a:stretch>
            <a:fillRect/>
          </a:stretch>
        </p:blipFill>
        <p:spPr>
          <a:xfrm>
            <a:off x="0" y="-768625"/>
            <a:ext cx="12192000" cy="8150086"/>
          </a:xfrm>
          <a:prstGeom prst="rect">
            <a:avLst/>
          </a:prstGeom>
        </p:spPr>
      </p:pic>
    </p:spTree>
    <p:extLst>
      <p:ext uri="{BB962C8B-B14F-4D97-AF65-F5344CB8AC3E}">
        <p14:creationId xmlns:p14="http://schemas.microsoft.com/office/powerpoint/2010/main" val="2706734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2B596-9375-C0A7-EF8D-3FF6936F7C2E}"/>
              </a:ext>
            </a:extLst>
          </p:cNvPr>
          <p:cNvSpPr>
            <a:spLocks noGrp="1"/>
          </p:cNvSpPr>
          <p:nvPr>
            <p:ph type="title"/>
          </p:nvPr>
        </p:nvSpPr>
        <p:spPr>
          <a:xfrm>
            <a:off x="0" y="1"/>
            <a:ext cx="12191999" cy="1577008"/>
          </a:xfrm>
        </p:spPr>
        <p:txBody>
          <a:bodyPr/>
          <a:lstStyle/>
          <a:p>
            <a:r>
              <a:rPr lang="en-GB" dirty="0"/>
              <a:t>background</a:t>
            </a:r>
          </a:p>
        </p:txBody>
      </p:sp>
      <p:sp>
        <p:nvSpPr>
          <p:cNvPr id="3" name="Content Placeholder 2">
            <a:extLst>
              <a:ext uri="{FF2B5EF4-FFF2-40B4-BE49-F238E27FC236}">
                <a16:creationId xmlns:a16="http://schemas.microsoft.com/office/drawing/2014/main" id="{B84EFD70-77ED-555F-FF1F-357E1A52224A}"/>
              </a:ext>
            </a:extLst>
          </p:cNvPr>
          <p:cNvSpPr>
            <a:spLocks noGrp="1"/>
          </p:cNvSpPr>
          <p:nvPr>
            <p:ph sz="quarter" idx="13"/>
          </p:nvPr>
        </p:nvSpPr>
        <p:spPr>
          <a:xfrm>
            <a:off x="0" y="1126436"/>
            <a:ext cx="12191998" cy="5731564"/>
          </a:xfrm>
        </p:spPr>
        <p:txBody>
          <a:bodyPr/>
          <a:lstStyle/>
          <a:p>
            <a:r>
              <a:rPr lang="en-GB" dirty="0"/>
              <a:t>There are several different circumstances under which TOP can </a:t>
            </a:r>
            <a:r>
              <a:rPr lang="en-GB" dirty="0">
                <a:highlight>
                  <a:srgbClr val="FFFF00"/>
                </a:highlight>
              </a:rPr>
              <a:t>be legally performed </a:t>
            </a:r>
            <a:r>
              <a:rPr lang="en-GB" dirty="0"/>
              <a:t>(Table 1), </a:t>
            </a:r>
            <a:r>
              <a:rPr lang="en-GB" dirty="0">
                <a:highlight>
                  <a:srgbClr val="FFFF00"/>
                </a:highlight>
              </a:rPr>
              <a:t>the most common of which is early termination of pregnancy (Section 12 of the Health </a:t>
            </a:r>
            <a:r>
              <a:rPr lang="en-GB" dirty="0"/>
              <a:t>(Regulation of Termination of Pregnancy) Act 2018) with 98.6% of TOPs performed in 2021 taking place under this</a:t>
            </a:r>
          </a:p>
          <a:p>
            <a:endParaRPr lang="en-GB" dirty="0"/>
          </a:p>
          <a:p>
            <a:r>
              <a:rPr lang="en-GB" dirty="0">
                <a:highlight>
                  <a:srgbClr val="FFFF00"/>
                </a:highlight>
              </a:rPr>
              <a:t>Section 12 allows TOP to be carried out by medical practitioners up to 12 weeks gestation </a:t>
            </a:r>
            <a:r>
              <a:rPr lang="en-GB" dirty="0"/>
              <a:t>i.e., 12 weeks + 0 days from first day of last menstrual period, once </a:t>
            </a:r>
            <a:r>
              <a:rPr lang="en-GB" dirty="0">
                <a:highlight>
                  <a:srgbClr val="FFFF00"/>
                </a:highlight>
              </a:rPr>
              <a:t>a minimum of three days has elapsed from the date of certification 4.</a:t>
            </a:r>
          </a:p>
        </p:txBody>
      </p:sp>
    </p:spTree>
    <p:extLst>
      <p:ext uri="{BB962C8B-B14F-4D97-AF65-F5344CB8AC3E}">
        <p14:creationId xmlns:p14="http://schemas.microsoft.com/office/powerpoint/2010/main" val="524253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81F80-5C38-31CE-05D8-0631DA90C405}"/>
              </a:ext>
            </a:extLst>
          </p:cNvPr>
          <p:cNvSpPr>
            <a:spLocks noGrp="1"/>
          </p:cNvSpPr>
          <p:nvPr>
            <p:ph type="title"/>
          </p:nvPr>
        </p:nvSpPr>
        <p:spPr>
          <a:xfrm>
            <a:off x="0" y="1"/>
            <a:ext cx="12191999" cy="901147"/>
          </a:xfrm>
          <a:pattFill prst="pct90">
            <a:fgClr>
              <a:schemeClr val="accent1">
                <a:lumMod val="40000"/>
                <a:lumOff val="60000"/>
              </a:schemeClr>
            </a:fgClr>
            <a:bgClr>
              <a:schemeClr val="bg1"/>
            </a:bgClr>
          </a:pattFill>
        </p:spPr>
        <p:txBody>
          <a:bodyPr/>
          <a:lstStyle/>
          <a:p>
            <a:r>
              <a:rPr lang="en-GB" b="1" dirty="0"/>
              <a:t>Background</a:t>
            </a:r>
          </a:p>
        </p:txBody>
      </p:sp>
      <p:sp>
        <p:nvSpPr>
          <p:cNvPr id="3" name="Content Placeholder 2">
            <a:extLst>
              <a:ext uri="{FF2B5EF4-FFF2-40B4-BE49-F238E27FC236}">
                <a16:creationId xmlns:a16="http://schemas.microsoft.com/office/drawing/2014/main" id="{A385A826-AFF0-332F-681F-296B0A6D240C}"/>
              </a:ext>
            </a:extLst>
          </p:cNvPr>
          <p:cNvSpPr>
            <a:spLocks noGrp="1"/>
          </p:cNvSpPr>
          <p:nvPr>
            <p:ph sz="quarter" idx="13"/>
          </p:nvPr>
        </p:nvSpPr>
        <p:spPr>
          <a:xfrm>
            <a:off x="0" y="901147"/>
            <a:ext cx="12192000" cy="6056243"/>
          </a:xfrm>
          <a:pattFill prst="pct50">
            <a:fgClr>
              <a:schemeClr val="accent1">
                <a:lumMod val="40000"/>
                <a:lumOff val="60000"/>
              </a:schemeClr>
            </a:fgClr>
            <a:bgClr>
              <a:schemeClr val="bg1"/>
            </a:bgClr>
          </a:pattFill>
        </p:spPr>
        <p:txBody>
          <a:bodyPr/>
          <a:lstStyle/>
          <a:p>
            <a:r>
              <a:rPr lang="en-GB" sz="3200" dirty="0"/>
              <a:t>The </a:t>
            </a:r>
            <a:r>
              <a:rPr lang="en-GB" sz="3200" dirty="0">
                <a:highlight>
                  <a:srgbClr val="FFFF00"/>
                </a:highlight>
              </a:rPr>
              <a:t>rate of ectopic pregnancy is 11 per 1,000 pregnancies, with a </a:t>
            </a:r>
            <a:r>
              <a:rPr lang="en-GB" sz="3200" dirty="0"/>
              <a:t>maternal </a:t>
            </a:r>
            <a:r>
              <a:rPr lang="en-GB" sz="3200" dirty="0">
                <a:highlight>
                  <a:srgbClr val="FFFF00"/>
                </a:highlight>
              </a:rPr>
              <a:t>mortality of 0.2 per 1,000 </a:t>
            </a:r>
            <a:r>
              <a:rPr lang="en-GB" sz="3200" dirty="0"/>
              <a:t>estimated ectopic pregnancies.1 Ectopic pregnancy ruptures are the leading cause of maternal </a:t>
            </a:r>
            <a:r>
              <a:rPr lang="en-GB" sz="3200" dirty="0">
                <a:highlight>
                  <a:srgbClr val="FFFF00"/>
                </a:highlight>
              </a:rPr>
              <a:t>mortality within the first trimester of pregnancy with a rate of 9%-14% </a:t>
            </a:r>
            <a:r>
              <a:rPr lang="en-GB" sz="3200" dirty="0"/>
              <a:t>and an incidence of 5%-10% of all pregnancy-related deaths.3 EP remains a cause of maternal death in pregnancy with those who are vulnerable and young women being disproportionately represented.4 The fatality rate has decreased over recent years due to earlier diagnosis and treatment.</a:t>
            </a:r>
          </a:p>
          <a:p>
            <a:endParaRPr lang="en-GB" dirty="0"/>
          </a:p>
        </p:txBody>
      </p:sp>
    </p:spTree>
    <p:extLst>
      <p:ext uri="{BB962C8B-B14F-4D97-AF65-F5344CB8AC3E}">
        <p14:creationId xmlns:p14="http://schemas.microsoft.com/office/powerpoint/2010/main" val="2075749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AD8A-FE60-3272-6C29-A6D653C25C4A}"/>
              </a:ext>
            </a:extLst>
          </p:cNvPr>
          <p:cNvSpPr>
            <a:spLocks noGrp="1"/>
          </p:cNvSpPr>
          <p:nvPr>
            <p:ph type="title"/>
          </p:nvPr>
        </p:nvSpPr>
        <p:spPr>
          <a:xfrm>
            <a:off x="0" y="1"/>
            <a:ext cx="12191999" cy="1060173"/>
          </a:xfrm>
          <a:pattFill prst="pct90">
            <a:fgClr>
              <a:schemeClr val="accent1">
                <a:lumMod val="40000"/>
                <a:lumOff val="60000"/>
              </a:schemeClr>
            </a:fgClr>
            <a:bgClr>
              <a:schemeClr val="bg1"/>
            </a:bgClr>
          </a:pattFill>
        </p:spPr>
        <p:txBody>
          <a:bodyPr/>
          <a:lstStyle/>
          <a:p>
            <a:r>
              <a:rPr lang="en-GB" b="1" dirty="0"/>
              <a:t>Investigation of Ectopic Pregnancy</a:t>
            </a:r>
          </a:p>
        </p:txBody>
      </p:sp>
      <p:sp>
        <p:nvSpPr>
          <p:cNvPr id="3" name="Content Placeholder 2">
            <a:extLst>
              <a:ext uri="{FF2B5EF4-FFF2-40B4-BE49-F238E27FC236}">
                <a16:creationId xmlns:a16="http://schemas.microsoft.com/office/drawing/2014/main" id="{99B6C907-D1BD-8AA9-AF5F-DDA8DCEBFFAC}"/>
              </a:ext>
            </a:extLst>
          </p:cNvPr>
          <p:cNvSpPr>
            <a:spLocks noGrp="1"/>
          </p:cNvSpPr>
          <p:nvPr>
            <p:ph sz="quarter" idx="13"/>
          </p:nvPr>
        </p:nvSpPr>
        <p:spPr>
          <a:xfrm>
            <a:off x="0" y="834888"/>
            <a:ext cx="12192000" cy="6023112"/>
          </a:xfrm>
          <a:pattFill prst="pct50">
            <a:fgClr>
              <a:schemeClr val="accent1">
                <a:lumMod val="40000"/>
                <a:lumOff val="60000"/>
              </a:schemeClr>
            </a:fgClr>
            <a:bgClr>
              <a:schemeClr val="bg1"/>
            </a:bgClr>
          </a:pattFill>
        </p:spPr>
        <p:txBody>
          <a:bodyPr>
            <a:noAutofit/>
          </a:bodyPr>
          <a:lstStyle/>
          <a:p>
            <a:r>
              <a:rPr lang="en-GB" sz="3600" dirty="0"/>
              <a:t>1/ The National Standards for Bereavement Care following pregnancy loss and perinatal death provide a framework for the provision of bereavement care following ectopic pregnancy. Best Practice </a:t>
            </a:r>
          </a:p>
          <a:p>
            <a:r>
              <a:rPr lang="en-GB" sz="3600" dirty="0"/>
              <a:t>2/Women should be offered bereavement support at diagnosis and should be offered follow-up bereavement care after ectopic pregnancy. Best Practice</a:t>
            </a:r>
          </a:p>
        </p:txBody>
      </p:sp>
    </p:spTree>
    <p:extLst>
      <p:ext uri="{BB962C8B-B14F-4D97-AF65-F5344CB8AC3E}">
        <p14:creationId xmlns:p14="http://schemas.microsoft.com/office/powerpoint/2010/main" val="3214990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6E239-03AA-E16A-BA55-A750D946DDB0}"/>
              </a:ext>
            </a:extLst>
          </p:cNvPr>
          <p:cNvSpPr>
            <a:spLocks noGrp="1"/>
          </p:cNvSpPr>
          <p:nvPr>
            <p:ph type="title"/>
          </p:nvPr>
        </p:nvSpPr>
        <p:spPr>
          <a:xfrm>
            <a:off x="0" y="0"/>
            <a:ext cx="12191999" cy="874643"/>
          </a:xfrm>
          <a:pattFill prst="pct90">
            <a:fgClr>
              <a:schemeClr val="accent1">
                <a:lumMod val="40000"/>
                <a:lumOff val="60000"/>
              </a:schemeClr>
            </a:fgClr>
            <a:bgClr>
              <a:schemeClr val="bg1"/>
            </a:bgClr>
          </a:pattFill>
        </p:spPr>
        <p:txBody>
          <a:bodyPr/>
          <a:lstStyle/>
          <a:p>
            <a:r>
              <a:rPr lang="en-GB" dirty="0" err="1"/>
              <a:t>contineuation</a:t>
            </a:r>
            <a:endParaRPr lang="en-GB" dirty="0"/>
          </a:p>
        </p:txBody>
      </p:sp>
      <p:sp>
        <p:nvSpPr>
          <p:cNvPr id="5" name="Content Placeholder 4">
            <a:extLst>
              <a:ext uri="{FF2B5EF4-FFF2-40B4-BE49-F238E27FC236}">
                <a16:creationId xmlns:a16="http://schemas.microsoft.com/office/drawing/2014/main" id="{CAA3C7AD-1E0A-14FE-54EE-21DFE4EBC80D}"/>
              </a:ext>
            </a:extLst>
          </p:cNvPr>
          <p:cNvSpPr>
            <a:spLocks noGrp="1"/>
          </p:cNvSpPr>
          <p:nvPr>
            <p:ph sz="quarter" idx="13"/>
          </p:nvPr>
        </p:nvSpPr>
        <p:spPr>
          <a:xfrm>
            <a:off x="0" y="622852"/>
            <a:ext cx="12192000" cy="6374296"/>
          </a:xfrm>
          <a:pattFill prst="pct50">
            <a:fgClr>
              <a:schemeClr val="accent1">
                <a:lumMod val="40000"/>
                <a:lumOff val="60000"/>
              </a:schemeClr>
            </a:fgClr>
            <a:bgClr>
              <a:schemeClr val="bg1"/>
            </a:bgClr>
          </a:pattFill>
        </p:spPr>
        <p:txBody>
          <a:bodyPr>
            <a:normAutofit/>
          </a:bodyPr>
          <a:lstStyle/>
          <a:p>
            <a:r>
              <a:rPr lang="en-GB" sz="2400" dirty="0"/>
              <a:t>3/  .Women should be given written information at the time of diagnosis of an ectopic pregnancy regarding their diagnosis and management. They should be counselled regarding signs of clinical deterioration when they should present for review and given information about emergency contacts. Best Practice</a:t>
            </a:r>
          </a:p>
          <a:p>
            <a:r>
              <a:rPr lang="en-GB" sz="2400" dirty="0"/>
              <a:t>4/ </a:t>
            </a:r>
            <a:r>
              <a:rPr lang="en-GB" sz="2400" b="1" dirty="0"/>
              <a:t>A </a:t>
            </a:r>
            <a:r>
              <a:rPr lang="en-GB" sz="2400" b="1" dirty="0">
                <a:highlight>
                  <a:srgbClr val="FFFF00"/>
                </a:highlight>
              </a:rPr>
              <a:t>urinary beta-human chorionic gonadotrophin (β-</a:t>
            </a:r>
            <a:r>
              <a:rPr lang="en-GB" sz="2400" b="1" dirty="0" err="1">
                <a:highlight>
                  <a:srgbClr val="FFFF00"/>
                </a:highlight>
              </a:rPr>
              <a:t>hCG</a:t>
            </a:r>
            <a:r>
              <a:rPr lang="en-GB" sz="2400" b="1" dirty="0">
                <a:highlight>
                  <a:srgbClr val="FFFF00"/>
                </a:highlight>
              </a:rPr>
              <a:t>) test should </a:t>
            </a:r>
            <a:r>
              <a:rPr lang="en-GB" sz="2400" b="1" dirty="0"/>
              <a:t>be </a:t>
            </a:r>
            <a:r>
              <a:rPr lang="en-GB" sz="2400" b="1" dirty="0">
                <a:highlight>
                  <a:srgbClr val="FFFF00"/>
                </a:highlight>
              </a:rPr>
              <a:t>performed in all women of reproductive age presenting to a maternity or adult general hospital/unit with abdominal pain, vaginal bleeding</a:t>
            </a:r>
            <a:r>
              <a:rPr lang="en-GB" sz="2400" b="1" dirty="0"/>
              <a:t>, g</a:t>
            </a:r>
            <a:r>
              <a:rPr lang="en-GB" sz="2400" b="1" dirty="0">
                <a:highlight>
                  <a:srgbClr val="FFFF00"/>
                </a:highlight>
              </a:rPr>
              <a:t>astrointestina</a:t>
            </a:r>
            <a:r>
              <a:rPr lang="en-GB" sz="2400" b="1" dirty="0"/>
              <a:t>l symptoms, </a:t>
            </a:r>
            <a:r>
              <a:rPr lang="en-GB" sz="2400" b="1" dirty="0">
                <a:highlight>
                  <a:srgbClr val="FFFF00"/>
                </a:highlight>
              </a:rPr>
              <a:t>dizziness, </a:t>
            </a:r>
            <a:r>
              <a:rPr lang="en-GB" sz="2400" b="1" dirty="0"/>
              <a:t>or </a:t>
            </a:r>
            <a:r>
              <a:rPr lang="en-GB" sz="2400" b="1" dirty="0">
                <a:highlight>
                  <a:srgbClr val="FFFF00"/>
                </a:highlight>
              </a:rPr>
              <a:t>collapse. </a:t>
            </a:r>
            <a:r>
              <a:rPr lang="en-GB" sz="2400" b="1" dirty="0"/>
              <a:t>Grade 1B</a:t>
            </a:r>
          </a:p>
          <a:p>
            <a:r>
              <a:rPr lang="en-GB" sz="2400" dirty="0"/>
              <a:t>5/  </a:t>
            </a:r>
            <a:r>
              <a:rPr lang="en-GB" sz="2400" b="1" dirty="0"/>
              <a:t>A thorough gynaecological, obstetric, medical, and surgical history </a:t>
            </a:r>
            <a:r>
              <a:rPr lang="en-GB" sz="2400" b="1" dirty="0">
                <a:highlight>
                  <a:srgbClr val="FFFF00"/>
                </a:highlight>
              </a:rPr>
              <a:t>should be taken to assess for risk factors for ectopic pregnancy in wom</a:t>
            </a:r>
            <a:r>
              <a:rPr lang="en-GB" sz="2400" b="1" dirty="0"/>
              <a:t>en who present with the above symptoms; however, </a:t>
            </a:r>
            <a:r>
              <a:rPr lang="en-GB" sz="2400" b="1" dirty="0">
                <a:highlight>
                  <a:srgbClr val="FFFF00"/>
                </a:highlight>
              </a:rPr>
              <a:t>half of women with an ectopic pregnancy will have no known risk factors.</a:t>
            </a:r>
            <a:r>
              <a:rPr lang="en-GB" sz="2400" b="1" dirty="0"/>
              <a:t> Best </a:t>
            </a:r>
            <a:r>
              <a:rPr lang="en-GB" sz="2400" dirty="0"/>
              <a:t>Practice</a:t>
            </a:r>
          </a:p>
        </p:txBody>
      </p:sp>
    </p:spTree>
    <p:extLst>
      <p:ext uri="{BB962C8B-B14F-4D97-AF65-F5344CB8AC3E}">
        <p14:creationId xmlns:p14="http://schemas.microsoft.com/office/powerpoint/2010/main" val="1811344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A0D9B-D8FC-9672-B726-377CC4346C1B}"/>
              </a:ext>
            </a:extLst>
          </p:cNvPr>
          <p:cNvSpPr>
            <a:spLocks noGrp="1"/>
          </p:cNvSpPr>
          <p:nvPr>
            <p:ph type="title"/>
          </p:nvPr>
        </p:nvSpPr>
        <p:spPr>
          <a:xfrm>
            <a:off x="1" y="1"/>
            <a:ext cx="12192000" cy="755374"/>
          </a:xfrm>
          <a:pattFill prst="pct90">
            <a:fgClr>
              <a:schemeClr val="accent1">
                <a:lumMod val="40000"/>
                <a:lumOff val="60000"/>
              </a:schemeClr>
            </a:fgClr>
            <a:bgClr>
              <a:schemeClr val="bg1"/>
            </a:bgClr>
          </a:pattFill>
        </p:spPr>
        <p:txBody>
          <a:bodyPr>
            <a:normAutofit/>
          </a:bodyPr>
          <a:lstStyle/>
          <a:p>
            <a:r>
              <a:rPr lang="en-GB" dirty="0" err="1"/>
              <a:t>Contineuations</a:t>
            </a:r>
            <a:r>
              <a:rPr lang="en-GB" dirty="0"/>
              <a:t> </a:t>
            </a:r>
          </a:p>
        </p:txBody>
      </p:sp>
      <p:sp>
        <p:nvSpPr>
          <p:cNvPr id="3" name="Content Placeholder 2">
            <a:extLst>
              <a:ext uri="{FF2B5EF4-FFF2-40B4-BE49-F238E27FC236}">
                <a16:creationId xmlns:a16="http://schemas.microsoft.com/office/drawing/2014/main" id="{6E363324-B57B-60D2-31DC-DB7F50ABF1A6}"/>
              </a:ext>
            </a:extLst>
          </p:cNvPr>
          <p:cNvSpPr>
            <a:spLocks noGrp="1"/>
          </p:cNvSpPr>
          <p:nvPr>
            <p:ph sz="quarter" idx="13"/>
          </p:nvPr>
        </p:nvSpPr>
        <p:spPr>
          <a:xfrm>
            <a:off x="0" y="755375"/>
            <a:ext cx="12192000" cy="6102626"/>
          </a:xfrm>
          <a:pattFill prst="pct50">
            <a:fgClr>
              <a:schemeClr val="accent1">
                <a:lumMod val="40000"/>
                <a:lumOff val="60000"/>
              </a:schemeClr>
            </a:fgClr>
            <a:bgClr>
              <a:schemeClr val="bg1"/>
            </a:bgClr>
          </a:pattFill>
        </p:spPr>
        <p:txBody>
          <a:bodyPr>
            <a:noAutofit/>
          </a:bodyPr>
          <a:lstStyle/>
          <a:p>
            <a:r>
              <a:rPr lang="en-GB" sz="3200" dirty="0"/>
              <a:t>6/ A physical examination, including measurement </a:t>
            </a:r>
            <a:r>
              <a:rPr lang="en-GB" sz="3200" dirty="0">
                <a:highlight>
                  <a:srgbClr val="FFFF00"/>
                </a:highlight>
              </a:rPr>
              <a:t>of vital signs</a:t>
            </a:r>
            <a:r>
              <a:rPr lang="en-GB" sz="3200" dirty="0"/>
              <a:t>, should </a:t>
            </a:r>
            <a:r>
              <a:rPr lang="en-GB" sz="3200" dirty="0">
                <a:highlight>
                  <a:srgbClr val="FFFF00"/>
                </a:highlight>
              </a:rPr>
              <a:t>be performed to assess haemodynamic stability in women presenting with the above symptoms.</a:t>
            </a:r>
            <a:r>
              <a:rPr lang="en-GB" sz="3200" dirty="0"/>
              <a:t> Best Practice </a:t>
            </a:r>
          </a:p>
          <a:p>
            <a:r>
              <a:rPr lang="en-GB" sz="3200" dirty="0"/>
              <a:t>7/ There should be </a:t>
            </a:r>
            <a:r>
              <a:rPr lang="en-GB" sz="3200" dirty="0">
                <a:highlight>
                  <a:srgbClr val="FFFF00"/>
                </a:highlight>
              </a:rPr>
              <a:t>prompt escalation of care if there are any red </a:t>
            </a:r>
            <a:r>
              <a:rPr lang="en-GB" sz="3200" dirty="0"/>
              <a:t>flag symptoms on triage assessment or abnormal vital signs in the </a:t>
            </a:r>
            <a:r>
              <a:rPr lang="en-GB" sz="3200" dirty="0">
                <a:highlight>
                  <a:srgbClr val="FFFF00"/>
                </a:highlight>
              </a:rPr>
              <a:t>presence of a positive urinary HCG. </a:t>
            </a:r>
            <a:r>
              <a:rPr lang="en-GB" sz="3200" dirty="0"/>
              <a:t>This should include referral to an Obstetrics/Gynaecology doctor, </a:t>
            </a:r>
            <a:r>
              <a:rPr lang="en-GB" sz="3200" dirty="0">
                <a:highlight>
                  <a:srgbClr val="FFFF00"/>
                </a:highlight>
              </a:rPr>
              <a:t>IV access and use </a:t>
            </a:r>
            <a:r>
              <a:rPr lang="en-GB" sz="3200" dirty="0"/>
              <a:t>of an assessment room. Best Practice</a:t>
            </a:r>
          </a:p>
        </p:txBody>
      </p:sp>
    </p:spTree>
    <p:extLst>
      <p:ext uri="{BB962C8B-B14F-4D97-AF65-F5344CB8AC3E}">
        <p14:creationId xmlns:p14="http://schemas.microsoft.com/office/powerpoint/2010/main" val="2827888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225E-D10A-C0FD-36BB-5027A0D2059C}"/>
              </a:ext>
            </a:extLst>
          </p:cNvPr>
          <p:cNvSpPr>
            <a:spLocks noGrp="1"/>
          </p:cNvSpPr>
          <p:nvPr>
            <p:ph type="title"/>
          </p:nvPr>
        </p:nvSpPr>
        <p:spPr>
          <a:xfrm>
            <a:off x="0" y="1"/>
            <a:ext cx="12192000" cy="702364"/>
          </a:xfrm>
          <a:pattFill prst="pct90">
            <a:fgClr>
              <a:schemeClr val="accent1">
                <a:lumMod val="40000"/>
                <a:lumOff val="60000"/>
              </a:schemeClr>
            </a:fgClr>
            <a:bgClr>
              <a:schemeClr val="bg1"/>
            </a:bgClr>
          </a:pattFill>
        </p:spPr>
        <p:txBody>
          <a:bodyPr/>
          <a:lstStyle/>
          <a:p>
            <a:r>
              <a:rPr lang="en-GB" dirty="0"/>
              <a:t>Diagnosis of Ectopic Pregnancy</a:t>
            </a:r>
          </a:p>
        </p:txBody>
      </p:sp>
      <p:sp>
        <p:nvSpPr>
          <p:cNvPr id="3" name="Content Placeholder 2">
            <a:extLst>
              <a:ext uri="{FF2B5EF4-FFF2-40B4-BE49-F238E27FC236}">
                <a16:creationId xmlns:a16="http://schemas.microsoft.com/office/drawing/2014/main" id="{48223BC4-6200-BF55-A293-D427CA609104}"/>
              </a:ext>
            </a:extLst>
          </p:cNvPr>
          <p:cNvSpPr>
            <a:spLocks noGrp="1"/>
          </p:cNvSpPr>
          <p:nvPr>
            <p:ph sz="quarter" idx="13"/>
          </p:nvPr>
        </p:nvSpPr>
        <p:spPr>
          <a:xfrm>
            <a:off x="0" y="702365"/>
            <a:ext cx="12192000" cy="6155635"/>
          </a:xfrm>
          <a:pattFill prst="pct50">
            <a:fgClr>
              <a:schemeClr val="accent1">
                <a:lumMod val="40000"/>
                <a:lumOff val="60000"/>
              </a:schemeClr>
            </a:fgClr>
            <a:bgClr>
              <a:schemeClr val="bg1"/>
            </a:bgClr>
          </a:pattFill>
        </p:spPr>
        <p:txBody>
          <a:bodyPr/>
          <a:lstStyle/>
          <a:p>
            <a:r>
              <a:rPr lang="en-GB" sz="3600" dirty="0"/>
              <a:t>8/ Transvaginal ultrasound (</a:t>
            </a:r>
            <a:r>
              <a:rPr lang="en-GB" sz="3600" dirty="0">
                <a:highlight>
                  <a:srgbClr val="FFFF00"/>
                </a:highlight>
              </a:rPr>
              <a:t>TVUS) is the first line </a:t>
            </a:r>
            <a:r>
              <a:rPr lang="en-GB" sz="3600" dirty="0"/>
              <a:t>imaging modality </a:t>
            </a:r>
            <a:r>
              <a:rPr lang="en-GB" sz="3600" dirty="0">
                <a:highlight>
                  <a:srgbClr val="FFFF00"/>
                </a:highlight>
              </a:rPr>
              <a:t>for diagnosing an ectopic </a:t>
            </a:r>
            <a:r>
              <a:rPr lang="en-GB" sz="3600" dirty="0"/>
              <a:t>pregnancy. Grade 1B </a:t>
            </a:r>
          </a:p>
          <a:p>
            <a:r>
              <a:rPr lang="en-GB" sz="3600" dirty="0"/>
              <a:t>9/ An ultrasound scan should only be performed by a </a:t>
            </a:r>
            <a:r>
              <a:rPr lang="en-GB" sz="3600" dirty="0">
                <a:highlight>
                  <a:srgbClr val="FFFF00"/>
                </a:highlight>
              </a:rPr>
              <a:t>suitably qualified member of staff</a:t>
            </a:r>
            <a:r>
              <a:rPr lang="en-GB" sz="3600" dirty="0"/>
              <a:t>. Best Practice </a:t>
            </a:r>
          </a:p>
          <a:p>
            <a:r>
              <a:rPr lang="en-GB" sz="3600" dirty="0"/>
              <a:t>10/ A TVUS by an experienced sonographer is the gold standard for determining the location of a pregnancy. Grade 1C.</a:t>
            </a:r>
          </a:p>
          <a:p>
            <a:endParaRPr lang="en-GB" dirty="0"/>
          </a:p>
        </p:txBody>
      </p:sp>
    </p:spTree>
    <p:extLst>
      <p:ext uri="{BB962C8B-B14F-4D97-AF65-F5344CB8AC3E}">
        <p14:creationId xmlns:p14="http://schemas.microsoft.com/office/powerpoint/2010/main" val="32549031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C4BAE-81BD-F180-9A6C-883E93EDEECA}"/>
              </a:ext>
            </a:extLst>
          </p:cNvPr>
          <p:cNvSpPr>
            <a:spLocks noGrp="1"/>
          </p:cNvSpPr>
          <p:nvPr>
            <p:ph type="title"/>
          </p:nvPr>
        </p:nvSpPr>
        <p:spPr>
          <a:xfrm>
            <a:off x="0" y="1"/>
            <a:ext cx="12191999" cy="914399"/>
          </a:xfrm>
          <a:pattFill prst="pct90">
            <a:fgClr>
              <a:schemeClr val="accent1">
                <a:lumMod val="40000"/>
                <a:lumOff val="60000"/>
              </a:schemeClr>
            </a:fgClr>
            <a:bgClr>
              <a:schemeClr val="bg1"/>
            </a:bgClr>
          </a:pattFill>
        </p:spPr>
        <p:txBody>
          <a:bodyPr/>
          <a:lstStyle/>
          <a:p>
            <a:r>
              <a:rPr lang="en-GB" dirty="0" err="1"/>
              <a:t>contineuation</a:t>
            </a:r>
            <a:endParaRPr lang="en-GB" dirty="0"/>
          </a:p>
        </p:txBody>
      </p:sp>
      <p:sp>
        <p:nvSpPr>
          <p:cNvPr id="3" name="Content Placeholder 2">
            <a:extLst>
              <a:ext uri="{FF2B5EF4-FFF2-40B4-BE49-F238E27FC236}">
                <a16:creationId xmlns:a16="http://schemas.microsoft.com/office/drawing/2014/main" id="{CFECD698-4F25-76AF-C35A-934E7C62E6A4}"/>
              </a:ext>
            </a:extLst>
          </p:cNvPr>
          <p:cNvSpPr>
            <a:spLocks noGrp="1"/>
          </p:cNvSpPr>
          <p:nvPr>
            <p:ph sz="quarter" idx="13"/>
          </p:nvPr>
        </p:nvSpPr>
        <p:spPr>
          <a:xfrm>
            <a:off x="0" y="821635"/>
            <a:ext cx="12191998" cy="6036365"/>
          </a:xfrm>
          <a:pattFill prst="pct50">
            <a:fgClr>
              <a:schemeClr val="accent1">
                <a:lumMod val="40000"/>
                <a:lumOff val="60000"/>
              </a:schemeClr>
            </a:fgClr>
            <a:bgClr>
              <a:schemeClr val="bg1"/>
            </a:bgClr>
          </a:pattFill>
        </p:spPr>
        <p:txBody>
          <a:bodyPr>
            <a:normAutofit/>
          </a:bodyPr>
          <a:lstStyle/>
          <a:p>
            <a:r>
              <a:rPr lang="en-GB" sz="3600" dirty="0"/>
              <a:t>11/ An </a:t>
            </a:r>
            <a:r>
              <a:rPr lang="en-GB" sz="3600" dirty="0">
                <a:highlight>
                  <a:srgbClr val="FFFF00"/>
                </a:highlight>
              </a:rPr>
              <a:t>adnexal mass moving separate to the ovary (</a:t>
            </a:r>
            <a:r>
              <a:rPr lang="en-GB" sz="3600" dirty="0"/>
              <a:t>and/or with a gestational sac containing a </a:t>
            </a:r>
            <a:r>
              <a:rPr lang="en-GB" sz="3600" dirty="0" err="1"/>
              <a:t>fetal</a:t>
            </a:r>
            <a:r>
              <a:rPr lang="en-GB" sz="3600" dirty="0"/>
              <a:t> pole or yolk sac) </a:t>
            </a:r>
            <a:r>
              <a:rPr lang="en-GB" sz="3600" dirty="0">
                <a:highlight>
                  <a:srgbClr val="FFFF00"/>
                </a:highlight>
              </a:rPr>
              <a:t>with an empty uterus is highly suggestive of a tubal ectopic </a:t>
            </a:r>
            <a:r>
              <a:rPr lang="en-GB" sz="3600" dirty="0"/>
              <a:t>p</a:t>
            </a:r>
            <a:r>
              <a:rPr lang="en-GB" sz="3600" dirty="0">
                <a:highlight>
                  <a:srgbClr val="FFFF00"/>
                </a:highlight>
              </a:rPr>
              <a:t>regnancy</a:t>
            </a:r>
            <a:r>
              <a:rPr lang="en-GB" sz="3600" dirty="0"/>
              <a:t>. Grade 2A </a:t>
            </a:r>
          </a:p>
          <a:p>
            <a:r>
              <a:rPr lang="en-GB" sz="3600" dirty="0"/>
              <a:t>12/ . A </a:t>
            </a:r>
            <a:r>
              <a:rPr lang="en-GB" sz="3600" dirty="0">
                <a:highlight>
                  <a:srgbClr val="FFFF00"/>
                </a:highlight>
              </a:rPr>
              <a:t>serum β-</a:t>
            </a:r>
            <a:r>
              <a:rPr lang="en-GB" sz="3600" dirty="0" err="1">
                <a:highlight>
                  <a:srgbClr val="FFFF00"/>
                </a:highlight>
              </a:rPr>
              <a:t>hCG</a:t>
            </a:r>
            <a:r>
              <a:rPr lang="en-GB" sz="3600" dirty="0">
                <a:highlight>
                  <a:srgbClr val="FFFF00"/>
                </a:highlight>
              </a:rPr>
              <a:t> should be performed at diagnosis of a </a:t>
            </a:r>
            <a:r>
              <a:rPr lang="en-GB" sz="3600" dirty="0"/>
              <a:t>tubal ectopic pregnancy to guide management options. Grade 1C</a:t>
            </a:r>
          </a:p>
          <a:p>
            <a:endParaRPr lang="en-GB" dirty="0"/>
          </a:p>
        </p:txBody>
      </p:sp>
    </p:spTree>
    <p:extLst>
      <p:ext uri="{BB962C8B-B14F-4D97-AF65-F5344CB8AC3E}">
        <p14:creationId xmlns:p14="http://schemas.microsoft.com/office/powerpoint/2010/main" val="2597449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BA2E-F3C5-109E-4798-A529A54B80EA}"/>
              </a:ext>
            </a:extLst>
          </p:cNvPr>
          <p:cNvSpPr>
            <a:spLocks noGrp="1"/>
          </p:cNvSpPr>
          <p:nvPr>
            <p:ph type="title"/>
          </p:nvPr>
        </p:nvSpPr>
        <p:spPr>
          <a:xfrm>
            <a:off x="0" y="0"/>
            <a:ext cx="12191999" cy="1033670"/>
          </a:xfrm>
          <a:pattFill prst="pct90">
            <a:fgClr>
              <a:schemeClr val="accent1">
                <a:lumMod val="40000"/>
                <a:lumOff val="60000"/>
              </a:schemeClr>
            </a:fgClr>
            <a:bgClr>
              <a:schemeClr val="bg1"/>
            </a:bgClr>
          </a:pattFill>
        </p:spPr>
        <p:txBody>
          <a:bodyPr/>
          <a:lstStyle/>
          <a:p>
            <a:r>
              <a:rPr lang="en-GB" dirty="0"/>
              <a:t>continuation</a:t>
            </a:r>
          </a:p>
        </p:txBody>
      </p:sp>
      <p:sp>
        <p:nvSpPr>
          <p:cNvPr id="3" name="Content Placeholder 2">
            <a:extLst>
              <a:ext uri="{FF2B5EF4-FFF2-40B4-BE49-F238E27FC236}">
                <a16:creationId xmlns:a16="http://schemas.microsoft.com/office/drawing/2014/main" id="{B7C2E771-56C3-2669-0A00-58461827DA04}"/>
              </a:ext>
            </a:extLst>
          </p:cNvPr>
          <p:cNvSpPr>
            <a:spLocks noGrp="1"/>
          </p:cNvSpPr>
          <p:nvPr>
            <p:ph sz="quarter" idx="13"/>
          </p:nvPr>
        </p:nvSpPr>
        <p:spPr>
          <a:xfrm>
            <a:off x="0" y="1033670"/>
            <a:ext cx="12192000" cy="5824331"/>
          </a:xfrm>
          <a:pattFill prst="pct50">
            <a:fgClr>
              <a:schemeClr val="accent1">
                <a:lumMod val="40000"/>
                <a:lumOff val="60000"/>
              </a:schemeClr>
            </a:fgClr>
            <a:bgClr>
              <a:schemeClr val="bg1"/>
            </a:bgClr>
          </a:pattFill>
        </p:spPr>
        <p:txBody>
          <a:bodyPr>
            <a:noAutofit/>
          </a:bodyPr>
          <a:lstStyle/>
          <a:p>
            <a:r>
              <a:rPr lang="en-GB" sz="3200" dirty="0"/>
              <a:t>13/If </a:t>
            </a:r>
            <a:r>
              <a:rPr lang="en-GB" sz="3200" dirty="0">
                <a:highlight>
                  <a:srgbClr val="FFFF00"/>
                </a:highlight>
              </a:rPr>
              <a:t>pregnancy location cannot be determined on a TVUS, serial serum β-</a:t>
            </a:r>
            <a:r>
              <a:rPr lang="en-GB" sz="3200" dirty="0" err="1">
                <a:highlight>
                  <a:srgbClr val="FFFF00"/>
                </a:highlight>
              </a:rPr>
              <a:t>hCG</a:t>
            </a:r>
            <a:r>
              <a:rPr lang="en-GB" sz="3200" dirty="0">
                <a:highlight>
                  <a:srgbClr val="FFFF00"/>
                </a:highlight>
              </a:rPr>
              <a:t> measurements should be used in conjunction with a woman’s history and symptoms to guide management. </a:t>
            </a:r>
            <a:r>
              <a:rPr lang="en-GB" sz="3200" dirty="0"/>
              <a:t>Grade 1C </a:t>
            </a:r>
          </a:p>
          <a:p>
            <a:r>
              <a:rPr lang="en-GB" sz="3200" dirty="0"/>
              <a:t>14/ Serum β-</a:t>
            </a:r>
            <a:r>
              <a:rPr lang="en-GB" sz="3200" dirty="0" err="1"/>
              <a:t>hCG</a:t>
            </a:r>
            <a:r>
              <a:rPr lang="en-GB" sz="3200" dirty="0"/>
              <a:t> cut offs used to guide management decisions can be assay dependent – hospitals/ units should discuss this with the relevant laboratory to determine if there is a positive or negative bias in their β-</a:t>
            </a:r>
            <a:r>
              <a:rPr lang="en-GB" sz="3200" dirty="0" err="1"/>
              <a:t>hCG</a:t>
            </a:r>
            <a:r>
              <a:rPr lang="en-GB" sz="3200" dirty="0"/>
              <a:t> assay. Best Practice</a:t>
            </a:r>
          </a:p>
        </p:txBody>
      </p:sp>
    </p:spTree>
    <p:extLst>
      <p:ext uri="{BB962C8B-B14F-4D97-AF65-F5344CB8AC3E}">
        <p14:creationId xmlns:p14="http://schemas.microsoft.com/office/powerpoint/2010/main" val="952845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C352-4B8F-ABE5-FF7C-3B3E2476AC5B}"/>
              </a:ext>
            </a:extLst>
          </p:cNvPr>
          <p:cNvSpPr>
            <a:spLocks noGrp="1"/>
          </p:cNvSpPr>
          <p:nvPr>
            <p:ph type="title"/>
          </p:nvPr>
        </p:nvSpPr>
        <p:spPr>
          <a:xfrm>
            <a:off x="0" y="0"/>
            <a:ext cx="12191999" cy="808383"/>
          </a:xfrm>
          <a:pattFill prst="pct90">
            <a:fgClr>
              <a:schemeClr val="accent1">
                <a:lumMod val="40000"/>
                <a:lumOff val="60000"/>
              </a:schemeClr>
            </a:fgClr>
            <a:bgClr>
              <a:schemeClr val="bg1"/>
            </a:bgClr>
          </a:pattFill>
        </p:spPr>
        <p:txBody>
          <a:bodyPr/>
          <a:lstStyle/>
          <a:p>
            <a:r>
              <a:rPr lang="en-GB" dirty="0"/>
              <a:t>Tubal Ectopic Pregnancy Management</a:t>
            </a:r>
          </a:p>
        </p:txBody>
      </p:sp>
      <p:sp>
        <p:nvSpPr>
          <p:cNvPr id="3" name="Content Placeholder 2">
            <a:extLst>
              <a:ext uri="{FF2B5EF4-FFF2-40B4-BE49-F238E27FC236}">
                <a16:creationId xmlns:a16="http://schemas.microsoft.com/office/drawing/2014/main" id="{4106FDC8-4F64-B0A0-3379-AFE1EED69AA8}"/>
              </a:ext>
            </a:extLst>
          </p:cNvPr>
          <p:cNvSpPr>
            <a:spLocks noGrp="1"/>
          </p:cNvSpPr>
          <p:nvPr>
            <p:ph sz="quarter" idx="13"/>
          </p:nvPr>
        </p:nvSpPr>
        <p:spPr>
          <a:xfrm>
            <a:off x="1" y="808383"/>
            <a:ext cx="12191998" cy="6049617"/>
          </a:xfrm>
          <a:pattFill prst="pct50">
            <a:fgClr>
              <a:schemeClr val="accent1">
                <a:lumMod val="40000"/>
                <a:lumOff val="60000"/>
              </a:schemeClr>
            </a:fgClr>
            <a:bgClr>
              <a:schemeClr val="bg1"/>
            </a:bgClr>
          </a:pattFill>
        </p:spPr>
        <p:txBody>
          <a:bodyPr>
            <a:normAutofit lnSpcReduction="10000"/>
          </a:bodyPr>
          <a:lstStyle/>
          <a:p>
            <a:r>
              <a:rPr lang="en-GB" sz="2800" dirty="0"/>
              <a:t>15</a:t>
            </a:r>
            <a:r>
              <a:rPr lang="en-GB" sz="2800" b="1" dirty="0"/>
              <a:t>/ All hospitals/units should have a local policy on PUL investigation and management, and this should include whether progesterone levels are included in management algorithms. Best </a:t>
            </a:r>
            <a:r>
              <a:rPr lang="en-GB" sz="2800" b="1" dirty="0" err="1"/>
              <a:t>PracticeIn</a:t>
            </a:r>
            <a:r>
              <a:rPr lang="en-GB" sz="2800" b="1" dirty="0"/>
              <a:t> </a:t>
            </a:r>
          </a:p>
          <a:p>
            <a:r>
              <a:rPr lang="en-GB" sz="2800" dirty="0"/>
              <a:t>16/ </a:t>
            </a:r>
            <a:r>
              <a:rPr lang="en-GB" sz="2800" b="1" dirty="0"/>
              <a:t>PUL management, a senior clinician should be consulted after/at the third serum β-</a:t>
            </a:r>
            <a:r>
              <a:rPr lang="en-GB" sz="2800" b="1" dirty="0" err="1"/>
              <a:t>hCG</a:t>
            </a:r>
            <a:r>
              <a:rPr lang="en-GB" sz="2800" b="1" dirty="0"/>
              <a:t> test and should be involved in ongoing decision-making</a:t>
            </a:r>
            <a:r>
              <a:rPr lang="en-GB" sz="2800" dirty="0"/>
              <a:t>. Best Practice</a:t>
            </a:r>
          </a:p>
          <a:p>
            <a:r>
              <a:rPr lang="en-GB" sz="2800" dirty="0"/>
              <a:t>17/ </a:t>
            </a:r>
            <a:r>
              <a:rPr lang="en-GB" sz="2800" b="1" dirty="0"/>
              <a:t>Expectant management should </a:t>
            </a:r>
            <a:r>
              <a:rPr lang="en-GB" sz="2800" dirty="0"/>
              <a:t>be reserved for </a:t>
            </a:r>
            <a:r>
              <a:rPr lang="en-GB" sz="2800" b="1" dirty="0"/>
              <a:t>haemodynamically stable women with β-</a:t>
            </a:r>
            <a:r>
              <a:rPr lang="en-GB" sz="2800" b="1" dirty="0" err="1"/>
              <a:t>hCG</a:t>
            </a:r>
            <a:r>
              <a:rPr lang="en-GB" sz="2800" b="1" dirty="0"/>
              <a:t> levels below 1500 U/</a:t>
            </a:r>
            <a:r>
              <a:rPr lang="en-GB" sz="2800" dirty="0"/>
              <a:t>L which are falling, with no pain, a tubal/adnexal mass &lt;3cm on </a:t>
            </a:r>
            <a:r>
              <a:rPr lang="en-GB" sz="2800" dirty="0" err="1"/>
              <a:t>tvs</a:t>
            </a:r>
            <a:r>
              <a:rPr lang="en-GB" sz="2800" dirty="0"/>
              <a:t> and willing to complete follow up</a:t>
            </a:r>
            <a:r>
              <a:rPr lang="en-GB" dirty="0"/>
              <a:t>.</a:t>
            </a:r>
          </a:p>
          <a:p>
            <a:r>
              <a:rPr lang="en-GB" dirty="0"/>
              <a:t>.</a:t>
            </a:r>
          </a:p>
          <a:p>
            <a:endParaRPr lang="en-GB" dirty="0"/>
          </a:p>
          <a:p>
            <a:endParaRPr lang="en-GB" dirty="0"/>
          </a:p>
        </p:txBody>
      </p:sp>
    </p:spTree>
    <p:extLst>
      <p:ext uri="{BB962C8B-B14F-4D97-AF65-F5344CB8AC3E}">
        <p14:creationId xmlns:p14="http://schemas.microsoft.com/office/powerpoint/2010/main" val="3026029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CF920-B970-AF45-3087-3F7A8605F575}"/>
              </a:ext>
            </a:extLst>
          </p:cNvPr>
          <p:cNvSpPr>
            <a:spLocks noGrp="1"/>
          </p:cNvSpPr>
          <p:nvPr>
            <p:ph type="title"/>
          </p:nvPr>
        </p:nvSpPr>
        <p:spPr>
          <a:xfrm>
            <a:off x="0" y="0"/>
            <a:ext cx="12191999" cy="914401"/>
          </a:xfrm>
          <a:pattFill prst="pct90">
            <a:fgClr>
              <a:schemeClr val="accent1">
                <a:lumMod val="40000"/>
                <a:lumOff val="60000"/>
              </a:schemeClr>
            </a:fgClr>
            <a:bgClr>
              <a:schemeClr val="bg1"/>
            </a:bgClr>
          </a:pattFill>
        </p:spPr>
        <p:txBody>
          <a:bodyPr/>
          <a:lstStyle/>
          <a:p>
            <a:r>
              <a:rPr lang="en-GB" dirty="0"/>
              <a:t>continuations</a:t>
            </a:r>
          </a:p>
        </p:txBody>
      </p:sp>
      <p:sp>
        <p:nvSpPr>
          <p:cNvPr id="3" name="Content Placeholder 2">
            <a:extLst>
              <a:ext uri="{FF2B5EF4-FFF2-40B4-BE49-F238E27FC236}">
                <a16:creationId xmlns:a16="http://schemas.microsoft.com/office/drawing/2014/main" id="{096172C4-4D92-5D57-4CC0-2F72E5B4C350}"/>
              </a:ext>
            </a:extLst>
          </p:cNvPr>
          <p:cNvSpPr>
            <a:spLocks noGrp="1"/>
          </p:cNvSpPr>
          <p:nvPr>
            <p:ph sz="quarter" idx="13"/>
          </p:nvPr>
        </p:nvSpPr>
        <p:spPr>
          <a:xfrm>
            <a:off x="0" y="914401"/>
            <a:ext cx="12192000" cy="5943600"/>
          </a:xfrm>
          <a:pattFill prst="pct50">
            <a:fgClr>
              <a:schemeClr val="accent1">
                <a:lumMod val="40000"/>
                <a:lumOff val="60000"/>
              </a:schemeClr>
            </a:fgClr>
            <a:bgClr>
              <a:schemeClr val="bg1"/>
            </a:bgClr>
          </a:pattFill>
        </p:spPr>
        <p:txBody>
          <a:bodyPr>
            <a:normAutofit lnSpcReduction="10000"/>
          </a:bodyPr>
          <a:lstStyle/>
          <a:p>
            <a:r>
              <a:rPr lang="en-GB" sz="3200" dirty="0"/>
              <a:t>18</a:t>
            </a:r>
            <a:r>
              <a:rPr lang="en-GB" sz="3200" b="1" dirty="0"/>
              <a:t>/ Medical management </a:t>
            </a:r>
            <a:r>
              <a:rPr lang="en-GB" sz="3200" dirty="0"/>
              <a:t>is appropriate in women with serum β-</a:t>
            </a:r>
            <a:r>
              <a:rPr lang="en-GB" sz="3200" dirty="0" err="1"/>
              <a:t>hCG</a:t>
            </a:r>
            <a:r>
              <a:rPr lang="en-GB" sz="3200" dirty="0"/>
              <a:t> &lt;5000u|L,no contraindication to methotrexate ,no evidence of </a:t>
            </a:r>
            <a:r>
              <a:rPr lang="en-GB" sz="3200" dirty="0" err="1"/>
              <a:t>fetal</a:t>
            </a:r>
            <a:r>
              <a:rPr lang="en-GB" sz="3200" dirty="0"/>
              <a:t> cardiac activity and no significant pain or hemoperitoneum</a:t>
            </a:r>
          </a:p>
          <a:p>
            <a:r>
              <a:rPr lang="en-GB" sz="3200" dirty="0"/>
              <a:t>19</a:t>
            </a:r>
            <a:r>
              <a:rPr lang="en-GB" sz="3200" b="1" dirty="0"/>
              <a:t>/ medical management is most successful </a:t>
            </a:r>
            <a:r>
              <a:rPr lang="en-GB" sz="3200" dirty="0"/>
              <a:t>in women with a serum β-</a:t>
            </a:r>
            <a:r>
              <a:rPr lang="en-GB" sz="3200" dirty="0" err="1"/>
              <a:t>hCG</a:t>
            </a:r>
            <a:r>
              <a:rPr lang="en-GB" sz="3200" dirty="0"/>
              <a:t> of 3,000 U/L and less. Grade 1B </a:t>
            </a:r>
          </a:p>
          <a:p>
            <a:r>
              <a:rPr lang="en-GB" sz="3200" dirty="0"/>
              <a:t>20/  All hospitals/units need to have local protocols for assessment, monitoring, and follow-up of women who choose expectant or medical management for ectopic pregnancy. Best Practice </a:t>
            </a:r>
          </a:p>
          <a:p>
            <a:endParaRPr lang="en-GB" sz="3200" dirty="0"/>
          </a:p>
          <a:p>
            <a:endParaRPr lang="en-GB" dirty="0"/>
          </a:p>
        </p:txBody>
      </p:sp>
    </p:spTree>
    <p:extLst>
      <p:ext uri="{BB962C8B-B14F-4D97-AF65-F5344CB8AC3E}">
        <p14:creationId xmlns:p14="http://schemas.microsoft.com/office/powerpoint/2010/main" val="2923551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C39A-1258-2830-C489-04810CDC879E}"/>
              </a:ext>
            </a:extLst>
          </p:cNvPr>
          <p:cNvSpPr>
            <a:spLocks noGrp="1"/>
          </p:cNvSpPr>
          <p:nvPr>
            <p:ph type="title"/>
          </p:nvPr>
        </p:nvSpPr>
        <p:spPr>
          <a:xfrm>
            <a:off x="0" y="1"/>
            <a:ext cx="12191999" cy="848138"/>
          </a:xfrm>
          <a:pattFill prst="pct90">
            <a:fgClr>
              <a:schemeClr val="accent1">
                <a:lumMod val="40000"/>
                <a:lumOff val="60000"/>
              </a:schemeClr>
            </a:fgClr>
            <a:bgClr>
              <a:schemeClr val="bg1"/>
            </a:bgClr>
          </a:pattFill>
        </p:spPr>
        <p:txBody>
          <a:bodyPr/>
          <a:lstStyle/>
          <a:p>
            <a:r>
              <a:rPr lang="en-GB" dirty="0"/>
              <a:t>continuation</a:t>
            </a:r>
          </a:p>
        </p:txBody>
      </p:sp>
      <p:sp>
        <p:nvSpPr>
          <p:cNvPr id="3" name="Content Placeholder 2">
            <a:extLst>
              <a:ext uri="{FF2B5EF4-FFF2-40B4-BE49-F238E27FC236}">
                <a16:creationId xmlns:a16="http://schemas.microsoft.com/office/drawing/2014/main" id="{CCD16D0D-B4CE-3B8D-05EF-C766B6B6F1CD}"/>
              </a:ext>
            </a:extLst>
          </p:cNvPr>
          <p:cNvSpPr>
            <a:spLocks noGrp="1"/>
          </p:cNvSpPr>
          <p:nvPr>
            <p:ph sz="quarter" idx="13"/>
          </p:nvPr>
        </p:nvSpPr>
        <p:spPr>
          <a:xfrm>
            <a:off x="0" y="848139"/>
            <a:ext cx="12192000" cy="6009861"/>
          </a:xfrm>
          <a:pattFill prst="pct50">
            <a:fgClr>
              <a:schemeClr val="accent1">
                <a:lumMod val="40000"/>
                <a:lumOff val="60000"/>
              </a:schemeClr>
            </a:fgClr>
            <a:bgClr>
              <a:schemeClr val="bg1"/>
            </a:bgClr>
          </a:pattFill>
        </p:spPr>
        <p:txBody>
          <a:bodyPr>
            <a:normAutofit/>
          </a:bodyPr>
          <a:lstStyle/>
          <a:p>
            <a:r>
              <a:rPr lang="en-GB" sz="3200" dirty="0"/>
              <a:t>21</a:t>
            </a:r>
            <a:r>
              <a:rPr lang="en-GB" sz="3600" dirty="0"/>
              <a:t>/  </a:t>
            </a:r>
            <a:r>
              <a:rPr lang="en-GB" sz="3600" b="1" dirty="0"/>
              <a:t>Surgical management </a:t>
            </a:r>
            <a:r>
              <a:rPr lang="en-GB" sz="3600" dirty="0"/>
              <a:t>is appropriate when there is evidence of rupture, significant pain, β-</a:t>
            </a:r>
            <a:r>
              <a:rPr lang="en-GB" sz="3600" dirty="0" err="1"/>
              <a:t>hCG</a:t>
            </a:r>
            <a:r>
              <a:rPr lang="en-GB" sz="3600" dirty="0"/>
              <a:t> levels &gt;5000 U/L, </a:t>
            </a:r>
            <a:r>
              <a:rPr lang="en-GB" sz="3600" dirty="0" err="1"/>
              <a:t>fetal</a:t>
            </a:r>
            <a:r>
              <a:rPr lang="en-GB" sz="3600" dirty="0"/>
              <a:t> cardiac activity, an adnexal mass &gt;3cm on TVUS, where the ectopic pregnancy is not suitable for medical management or where there has been unsuccessful medical management, and in some scenarios of preference or where the woman is not available for follow up. Grade 1A</a:t>
            </a:r>
          </a:p>
        </p:txBody>
      </p:sp>
    </p:spTree>
    <p:extLst>
      <p:ext uri="{BB962C8B-B14F-4D97-AF65-F5344CB8AC3E}">
        <p14:creationId xmlns:p14="http://schemas.microsoft.com/office/powerpoint/2010/main" val="3119556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CF11-8307-A4EC-DABC-D784A8ED675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338698C-4DFE-EF66-1FCE-0953D5F41679}"/>
              </a:ext>
            </a:extLst>
          </p:cNvPr>
          <p:cNvSpPr>
            <a:spLocks noGrp="1"/>
          </p:cNvSpPr>
          <p:nvPr>
            <p:ph sz="quarter" idx="13"/>
          </p:nvPr>
        </p:nvSpPr>
        <p:spPr/>
        <p:txBody>
          <a:bodyPr/>
          <a:lstStyle/>
          <a:p>
            <a:endParaRPr lang="en-GB"/>
          </a:p>
        </p:txBody>
      </p:sp>
      <p:pic>
        <p:nvPicPr>
          <p:cNvPr id="4" name="Picture 3">
            <a:extLst>
              <a:ext uri="{FF2B5EF4-FFF2-40B4-BE49-F238E27FC236}">
                <a16:creationId xmlns:a16="http://schemas.microsoft.com/office/drawing/2014/main" id="{209FF67C-5B4E-2AFB-4039-B53F194502D8}"/>
              </a:ext>
            </a:extLst>
          </p:cNvPr>
          <p:cNvPicPr>
            <a:picLocks noChangeAspect="1"/>
          </p:cNvPicPr>
          <p:nvPr/>
        </p:nvPicPr>
        <p:blipFill>
          <a:blip r:embed="rId2"/>
          <a:stretch>
            <a:fillRect/>
          </a:stretch>
        </p:blipFill>
        <p:spPr>
          <a:xfrm>
            <a:off x="-119270" y="-805070"/>
            <a:ext cx="12404035" cy="8468140"/>
          </a:xfrm>
          <a:prstGeom prst="rect">
            <a:avLst/>
          </a:prstGeom>
        </p:spPr>
      </p:pic>
    </p:spTree>
    <p:extLst>
      <p:ext uri="{BB962C8B-B14F-4D97-AF65-F5344CB8AC3E}">
        <p14:creationId xmlns:p14="http://schemas.microsoft.com/office/powerpoint/2010/main" val="15169321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B6F7-E82A-3944-EA48-FF58666BADB2}"/>
              </a:ext>
            </a:extLst>
          </p:cNvPr>
          <p:cNvSpPr>
            <a:spLocks noGrp="1"/>
          </p:cNvSpPr>
          <p:nvPr>
            <p:ph type="title"/>
          </p:nvPr>
        </p:nvSpPr>
        <p:spPr>
          <a:xfrm>
            <a:off x="1" y="0"/>
            <a:ext cx="12192000" cy="940904"/>
          </a:xfrm>
          <a:pattFill prst="pct90">
            <a:fgClr>
              <a:schemeClr val="accent1">
                <a:lumMod val="40000"/>
                <a:lumOff val="60000"/>
              </a:schemeClr>
            </a:fgClr>
            <a:bgClr>
              <a:schemeClr val="bg1"/>
            </a:bgClr>
          </a:pattFill>
        </p:spPr>
        <p:txBody>
          <a:bodyPr/>
          <a:lstStyle/>
          <a:p>
            <a:r>
              <a:rPr lang="en-GB" dirty="0"/>
              <a:t>Interstitial Ectopic Pregnancy</a:t>
            </a:r>
          </a:p>
        </p:txBody>
      </p:sp>
      <p:sp>
        <p:nvSpPr>
          <p:cNvPr id="3" name="Content Placeholder 2">
            <a:extLst>
              <a:ext uri="{FF2B5EF4-FFF2-40B4-BE49-F238E27FC236}">
                <a16:creationId xmlns:a16="http://schemas.microsoft.com/office/drawing/2014/main" id="{0F958F6F-C1EF-3778-6427-1AA220A72048}"/>
              </a:ext>
            </a:extLst>
          </p:cNvPr>
          <p:cNvSpPr>
            <a:spLocks noGrp="1"/>
          </p:cNvSpPr>
          <p:nvPr>
            <p:ph sz="quarter" idx="13"/>
          </p:nvPr>
        </p:nvSpPr>
        <p:spPr>
          <a:xfrm>
            <a:off x="0" y="940904"/>
            <a:ext cx="12192000" cy="5917096"/>
          </a:xfrm>
          <a:pattFill prst="pct50">
            <a:fgClr>
              <a:schemeClr val="accent1">
                <a:lumMod val="40000"/>
                <a:lumOff val="60000"/>
              </a:schemeClr>
            </a:fgClr>
            <a:bgClr>
              <a:schemeClr val="bg1"/>
            </a:bgClr>
          </a:pattFill>
        </p:spPr>
        <p:txBody>
          <a:bodyPr>
            <a:noAutofit/>
          </a:bodyPr>
          <a:lstStyle/>
          <a:p>
            <a:r>
              <a:rPr lang="en-GB" sz="2800" dirty="0"/>
              <a:t>22/ </a:t>
            </a:r>
            <a:r>
              <a:rPr lang="en-GB" sz="2800" b="1" dirty="0"/>
              <a:t>TVUS is the first line imaging modality </a:t>
            </a:r>
            <a:r>
              <a:rPr lang="en-GB" sz="2800" dirty="0"/>
              <a:t>for diagnosing an interstitial ectopic pregnancy. Grade 1C </a:t>
            </a:r>
          </a:p>
          <a:p>
            <a:r>
              <a:rPr lang="en-GB" sz="2800" dirty="0"/>
              <a:t>23/  A serum β-</a:t>
            </a:r>
            <a:r>
              <a:rPr lang="en-GB" sz="2800" dirty="0" err="1"/>
              <a:t>hCG</a:t>
            </a:r>
            <a:r>
              <a:rPr lang="en-GB" sz="2800" dirty="0"/>
              <a:t> should be performed at diagnosis of an interstitial ectopic pregnancy to guide management. Best Practice </a:t>
            </a:r>
          </a:p>
          <a:p>
            <a:r>
              <a:rPr lang="en-GB" sz="2800" dirty="0"/>
              <a:t>24/  The optimal method of treatment for interstitial ectopic pregnancy has not been determined and needs further research. Cases should be managed on an individual patient basis and a Consultant Obstetrician/Gynaecologist should be involved in decision making and management. Best Practice </a:t>
            </a:r>
          </a:p>
        </p:txBody>
      </p:sp>
    </p:spTree>
    <p:extLst>
      <p:ext uri="{BB962C8B-B14F-4D97-AF65-F5344CB8AC3E}">
        <p14:creationId xmlns:p14="http://schemas.microsoft.com/office/powerpoint/2010/main" val="24680460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03C2-FD5E-483E-E857-5333F09A7B01}"/>
              </a:ext>
            </a:extLst>
          </p:cNvPr>
          <p:cNvSpPr>
            <a:spLocks noGrp="1"/>
          </p:cNvSpPr>
          <p:nvPr>
            <p:ph type="title"/>
          </p:nvPr>
        </p:nvSpPr>
        <p:spPr>
          <a:xfrm>
            <a:off x="0" y="1"/>
            <a:ext cx="12191999" cy="795129"/>
          </a:xfrm>
          <a:pattFill prst="pct90">
            <a:fgClr>
              <a:schemeClr val="accent1">
                <a:lumMod val="40000"/>
                <a:lumOff val="60000"/>
              </a:schemeClr>
            </a:fgClr>
            <a:bgClr>
              <a:schemeClr val="bg1"/>
            </a:bgClr>
          </a:pattFill>
        </p:spPr>
        <p:txBody>
          <a:bodyPr/>
          <a:lstStyle/>
          <a:p>
            <a:r>
              <a:rPr lang="en-GB" dirty="0" err="1"/>
              <a:t>contiuo</a:t>
            </a:r>
            <a:endParaRPr lang="en-GB" dirty="0"/>
          </a:p>
        </p:txBody>
      </p:sp>
      <p:sp>
        <p:nvSpPr>
          <p:cNvPr id="3" name="Content Placeholder 2">
            <a:extLst>
              <a:ext uri="{FF2B5EF4-FFF2-40B4-BE49-F238E27FC236}">
                <a16:creationId xmlns:a16="http://schemas.microsoft.com/office/drawing/2014/main" id="{08D42CCC-6A39-4618-D280-45D904F3CDC3}"/>
              </a:ext>
            </a:extLst>
          </p:cNvPr>
          <p:cNvSpPr>
            <a:spLocks noGrp="1"/>
          </p:cNvSpPr>
          <p:nvPr>
            <p:ph sz="quarter" idx="13"/>
          </p:nvPr>
        </p:nvSpPr>
        <p:spPr>
          <a:xfrm>
            <a:off x="0" y="795130"/>
            <a:ext cx="12192000" cy="6062870"/>
          </a:xfrm>
          <a:pattFill prst="pct50">
            <a:fgClr>
              <a:schemeClr val="accent1">
                <a:lumMod val="40000"/>
                <a:lumOff val="60000"/>
              </a:schemeClr>
            </a:fgClr>
            <a:bgClr>
              <a:schemeClr val="bg1"/>
            </a:bgClr>
          </a:pattFill>
        </p:spPr>
        <p:txBody>
          <a:bodyPr/>
          <a:lstStyle/>
          <a:p>
            <a:r>
              <a:rPr lang="en-GB" sz="2400" dirty="0"/>
              <a:t>25</a:t>
            </a:r>
            <a:r>
              <a:rPr lang="en-GB" sz="2800" b="1" dirty="0"/>
              <a:t>. Expectant management of interstitial ectopic pregnancy should be used with caution due </a:t>
            </a:r>
            <a:r>
              <a:rPr lang="en-GB" sz="2800" dirty="0"/>
              <a:t>to the high mortality associated with rupture of an interstitial ectopic pregnancy but can be considered when β-</a:t>
            </a:r>
            <a:r>
              <a:rPr lang="en-GB" sz="2800" dirty="0" err="1"/>
              <a:t>hCG</a:t>
            </a:r>
            <a:r>
              <a:rPr lang="en-GB" sz="2800" dirty="0"/>
              <a:t> levels are falling and the pregnancy is non-viable. Grade 1C </a:t>
            </a:r>
          </a:p>
          <a:p>
            <a:r>
              <a:rPr lang="en-GB" sz="2800" dirty="0"/>
              <a:t>26. Intramuscular or local methotrexate treatment may be considered in asymptomatic women who fit the criteria for medical management, with follow up serum β-</a:t>
            </a:r>
            <a:r>
              <a:rPr lang="en-GB" sz="2800" dirty="0" err="1"/>
              <a:t>hCG</a:t>
            </a:r>
            <a:r>
              <a:rPr lang="en-GB" sz="2800" dirty="0"/>
              <a:t> levels. Grade 1C </a:t>
            </a:r>
          </a:p>
          <a:p>
            <a:r>
              <a:rPr lang="en-GB" sz="2800" dirty="0"/>
              <a:t>27. Surgical management may be considered for interstitial ectopic pregnancy and is required when there is evidence of rupture, with follow up β-</a:t>
            </a:r>
            <a:r>
              <a:rPr lang="en-GB" sz="2800" dirty="0" err="1"/>
              <a:t>hCG</a:t>
            </a:r>
            <a:r>
              <a:rPr lang="en-GB" sz="2800" dirty="0"/>
              <a:t> levels. Best Practice</a:t>
            </a:r>
          </a:p>
          <a:p>
            <a:endParaRPr lang="en-GB" dirty="0"/>
          </a:p>
        </p:txBody>
      </p:sp>
    </p:spTree>
    <p:extLst>
      <p:ext uri="{BB962C8B-B14F-4D97-AF65-F5344CB8AC3E}">
        <p14:creationId xmlns:p14="http://schemas.microsoft.com/office/powerpoint/2010/main" val="6749637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A597-FB6B-2B3B-1122-6F1852CDDC0D}"/>
              </a:ext>
            </a:extLst>
          </p:cNvPr>
          <p:cNvSpPr>
            <a:spLocks noGrp="1"/>
          </p:cNvSpPr>
          <p:nvPr>
            <p:ph type="title"/>
          </p:nvPr>
        </p:nvSpPr>
        <p:spPr>
          <a:xfrm>
            <a:off x="0" y="1"/>
            <a:ext cx="12191999" cy="874642"/>
          </a:xfrm>
          <a:pattFill prst="pct90">
            <a:fgClr>
              <a:schemeClr val="accent1">
                <a:lumMod val="40000"/>
                <a:lumOff val="60000"/>
              </a:schemeClr>
            </a:fgClr>
            <a:bgClr>
              <a:schemeClr val="bg1"/>
            </a:bgClr>
          </a:pattFill>
        </p:spPr>
        <p:txBody>
          <a:bodyPr/>
          <a:lstStyle/>
          <a:p>
            <a:r>
              <a:rPr lang="en-GB" dirty="0"/>
              <a:t>Cervical Ectopic Pregnancy</a:t>
            </a:r>
          </a:p>
        </p:txBody>
      </p:sp>
      <p:sp>
        <p:nvSpPr>
          <p:cNvPr id="3" name="Content Placeholder 2">
            <a:extLst>
              <a:ext uri="{FF2B5EF4-FFF2-40B4-BE49-F238E27FC236}">
                <a16:creationId xmlns:a16="http://schemas.microsoft.com/office/drawing/2014/main" id="{28EB96FB-297E-B01A-B949-0F649D5B68C8}"/>
              </a:ext>
            </a:extLst>
          </p:cNvPr>
          <p:cNvSpPr>
            <a:spLocks noGrp="1"/>
          </p:cNvSpPr>
          <p:nvPr>
            <p:ph sz="quarter" idx="13"/>
          </p:nvPr>
        </p:nvSpPr>
        <p:spPr>
          <a:xfrm>
            <a:off x="0" y="874643"/>
            <a:ext cx="12192000" cy="5983357"/>
          </a:xfrm>
          <a:pattFill prst="pct50">
            <a:fgClr>
              <a:schemeClr val="accent1">
                <a:lumMod val="40000"/>
                <a:lumOff val="60000"/>
              </a:schemeClr>
            </a:fgClr>
            <a:bgClr>
              <a:schemeClr val="bg1"/>
            </a:bgClr>
          </a:pattFill>
        </p:spPr>
        <p:txBody>
          <a:bodyPr>
            <a:normAutofit/>
          </a:bodyPr>
          <a:lstStyle/>
          <a:p>
            <a:r>
              <a:rPr lang="en-GB" sz="3200" dirty="0"/>
              <a:t>28/ A cervical ectopic pregnancy is diagnosed using TVUS; the absence of a sliding sign, a gestational sac below the level of the internal </a:t>
            </a:r>
            <a:r>
              <a:rPr lang="en-GB" sz="3200" dirty="0" err="1"/>
              <a:t>os</a:t>
            </a:r>
            <a:r>
              <a:rPr lang="en-GB" sz="3200" dirty="0"/>
              <a:t> and blood flow on Doppler all raise suspicion for a cervical ectopic pregnancy. (Grade 1B) </a:t>
            </a:r>
          </a:p>
          <a:p>
            <a:r>
              <a:rPr lang="en-GB" sz="3200" dirty="0"/>
              <a:t>29/  A cervical ectopic pregnancy can be managed medically with methotrexate, surgically or with uterine artery </a:t>
            </a:r>
            <a:r>
              <a:rPr lang="en-GB" sz="3200" dirty="0" err="1"/>
              <a:t>embolisation</a:t>
            </a:r>
            <a:r>
              <a:rPr lang="en-GB" sz="3200" dirty="0"/>
              <a:t>; a Consultant Obstetrician/Gynaecologist should be involved in decision making and management. Grade 1C</a:t>
            </a:r>
          </a:p>
        </p:txBody>
      </p:sp>
    </p:spTree>
    <p:extLst>
      <p:ext uri="{BB962C8B-B14F-4D97-AF65-F5344CB8AC3E}">
        <p14:creationId xmlns:p14="http://schemas.microsoft.com/office/powerpoint/2010/main" val="42218420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E01B-48A8-869B-294C-E04ED33C6653}"/>
              </a:ext>
            </a:extLst>
          </p:cNvPr>
          <p:cNvSpPr>
            <a:spLocks noGrp="1"/>
          </p:cNvSpPr>
          <p:nvPr>
            <p:ph type="title"/>
          </p:nvPr>
        </p:nvSpPr>
        <p:spPr>
          <a:xfrm>
            <a:off x="1" y="1"/>
            <a:ext cx="12192000" cy="927651"/>
          </a:xfrm>
          <a:pattFill prst="pct90">
            <a:fgClr>
              <a:schemeClr val="accent1">
                <a:lumMod val="40000"/>
                <a:lumOff val="60000"/>
              </a:schemeClr>
            </a:fgClr>
            <a:bgClr>
              <a:schemeClr val="bg1"/>
            </a:bgClr>
          </a:pattFill>
        </p:spPr>
        <p:txBody>
          <a:bodyPr/>
          <a:lstStyle/>
          <a:p>
            <a:r>
              <a:rPr lang="en-GB" dirty="0"/>
              <a:t>Caesarean Scar Pregnancy</a:t>
            </a:r>
          </a:p>
        </p:txBody>
      </p:sp>
      <p:sp>
        <p:nvSpPr>
          <p:cNvPr id="3" name="Content Placeholder 2">
            <a:extLst>
              <a:ext uri="{FF2B5EF4-FFF2-40B4-BE49-F238E27FC236}">
                <a16:creationId xmlns:a16="http://schemas.microsoft.com/office/drawing/2014/main" id="{0B4B0825-0534-9591-0794-7ECB5DF69650}"/>
              </a:ext>
            </a:extLst>
          </p:cNvPr>
          <p:cNvSpPr>
            <a:spLocks noGrp="1"/>
          </p:cNvSpPr>
          <p:nvPr>
            <p:ph sz="quarter" idx="13"/>
          </p:nvPr>
        </p:nvSpPr>
        <p:spPr>
          <a:xfrm>
            <a:off x="0" y="927652"/>
            <a:ext cx="12192000" cy="5930348"/>
          </a:xfrm>
          <a:pattFill prst="pct50">
            <a:fgClr>
              <a:schemeClr val="accent1">
                <a:lumMod val="40000"/>
                <a:lumOff val="60000"/>
              </a:schemeClr>
            </a:fgClr>
            <a:bgClr>
              <a:schemeClr val="bg1"/>
            </a:bgClr>
          </a:pattFill>
        </p:spPr>
        <p:txBody>
          <a:bodyPr>
            <a:noAutofit/>
          </a:bodyPr>
          <a:lstStyle/>
          <a:p>
            <a:r>
              <a:rPr lang="en-GB" sz="2800" dirty="0"/>
              <a:t>30/ High resolution TVUS is the primary imaging modality for diagnosis of a caesarean scar ectopic pregnancy. Grade 1C </a:t>
            </a:r>
          </a:p>
          <a:p>
            <a:r>
              <a:rPr lang="en-GB" sz="2800" dirty="0"/>
              <a:t> 31/ Caesarean scar pregnancy should be discussed within a multidisciplinary team to determine the best management option. Women should be informed of risk: benefits of treatment options to make an informed decision. Best Practice </a:t>
            </a:r>
          </a:p>
          <a:p>
            <a:r>
              <a:rPr lang="en-GB" sz="2800" dirty="0"/>
              <a:t>32/  A woman who declines treatment for a caesarean scar pregnancy should be counselled regarding associated morbidity and the pregnancy managed as per the ‘Diagnosis and Management of Placenta Accreta Spectrum’ National Clinical Guideline 2023. Best Practice</a:t>
            </a:r>
          </a:p>
        </p:txBody>
      </p:sp>
    </p:spTree>
    <p:extLst>
      <p:ext uri="{BB962C8B-B14F-4D97-AF65-F5344CB8AC3E}">
        <p14:creationId xmlns:p14="http://schemas.microsoft.com/office/powerpoint/2010/main" val="3830996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2442D-DF22-8266-4FDC-678D985CEBFE}"/>
              </a:ext>
            </a:extLst>
          </p:cNvPr>
          <p:cNvSpPr>
            <a:spLocks noGrp="1"/>
          </p:cNvSpPr>
          <p:nvPr>
            <p:ph type="title"/>
          </p:nvPr>
        </p:nvSpPr>
        <p:spPr>
          <a:xfrm>
            <a:off x="0" y="1"/>
            <a:ext cx="12191999" cy="914399"/>
          </a:xfrm>
          <a:pattFill prst="pct90">
            <a:fgClr>
              <a:schemeClr val="accent1">
                <a:lumMod val="40000"/>
                <a:lumOff val="60000"/>
              </a:schemeClr>
            </a:fgClr>
            <a:bgClr>
              <a:schemeClr val="bg1"/>
            </a:bgClr>
          </a:pattFill>
        </p:spPr>
        <p:txBody>
          <a:bodyPr/>
          <a:lstStyle/>
          <a:p>
            <a:r>
              <a:rPr lang="en-GB" dirty="0"/>
              <a:t>Ovarian Ectopic Pregnancy</a:t>
            </a:r>
          </a:p>
        </p:txBody>
      </p:sp>
      <p:sp>
        <p:nvSpPr>
          <p:cNvPr id="3" name="Content Placeholder 2">
            <a:extLst>
              <a:ext uri="{FF2B5EF4-FFF2-40B4-BE49-F238E27FC236}">
                <a16:creationId xmlns:a16="http://schemas.microsoft.com/office/drawing/2014/main" id="{FBEE8B3A-D6CD-D3A5-89D5-A1F13092B991}"/>
              </a:ext>
            </a:extLst>
          </p:cNvPr>
          <p:cNvSpPr>
            <a:spLocks noGrp="1"/>
          </p:cNvSpPr>
          <p:nvPr>
            <p:ph sz="quarter" idx="13"/>
          </p:nvPr>
        </p:nvSpPr>
        <p:spPr>
          <a:xfrm>
            <a:off x="0" y="914400"/>
            <a:ext cx="12192000" cy="5943599"/>
          </a:xfrm>
          <a:pattFill prst="pct50">
            <a:fgClr>
              <a:schemeClr val="accent1">
                <a:lumMod val="40000"/>
                <a:lumOff val="60000"/>
              </a:schemeClr>
            </a:fgClr>
            <a:bgClr>
              <a:schemeClr val="bg1"/>
            </a:bgClr>
          </a:pattFill>
        </p:spPr>
        <p:txBody>
          <a:bodyPr>
            <a:normAutofit/>
          </a:bodyPr>
          <a:lstStyle/>
          <a:p>
            <a:r>
              <a:rPr lang="en-GB" sz="3200" dirty="0"/>
              <a:t>33/ An ovarian ectopic pregnancy is diagnosed on TVUS as a mass on the ovary with a negative sliding sign and separate to a corpus luteum. Grade 1C</a:t>
            </a:r>
          </a:p>
          <a:p>
            <a:r>
              <a:rPr lang="en-GB" sz="3200" dirty="0"/>
              <a:t> 34/ Surgical management is the treatment of choice for an ovarian ectopic pregnancy. Grade 1C </a:t>
            </a:r>
          </a:p>
          <a:p>
            <a:r>
              <a:rPr lang="en-GB" sz="3200" dirty="0"/>
              <a:t>35/  A Consultant Obstetrician/Gynaecologist should be involved in decision making and management of ovarian ectopic pregnancy. Best </a:t>
            </a:r>
            <a:r>
              <a:rPr lang="en-GB" sz="3200" dirty="0" err="1"/>
              <a:t>Practic</a:t>
            </a:r>
            <a:endParaRPr lang="en-GB" sz="3200" dirty="0"/>
          </a:p>
        </p:txBody>
      </p:sp>
    </p:spTree>
    <p:extLst>
      <p:ext uri="{BB962C8B-B14F-4D97-AF65-F5344CB8AC3E}">
        <p14:creationId xmlns:p14="http://schemas.microsoft.com/office/powerpoint/2010/main" val="2520442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E50F-92D4-4AE4-6A7D-FB0F721D7558}"/>
              </a:ext>
            </a:extLst>
          </p:cNvPr>
          <p:cNvSpPr>
            <a:spLocks noGrp="1"/>
          </p:cNvSpPr>
          <p:nvPr>
            <p:ph type="title"/>
          </p:nvPr>
        </p:nvSpPr>
        <p:spPr>
          <a:xfrm>
            <a:off x="1" y="1"/>
            <a:ext cx="12192000" cy="702366"/>
          </a:xfrm>
          <a:pattFill prst="pct90">
            <a:fgClr>
              <a:schemeClr val="accent1">
                <a:lumMod val="40000"/>
                <a:lumOff val="60000"/>
              </a:schemeClr>
            </a:fgClr>
            <a:bgClr>
              <a:schemeClr val="bg1"/>
            </a:bgClr>
          </a:pattFill>
        </p:spPr>
        <p:txBody>
          <a:bodyPr/>
          <a:lstStyle/>
          <a:p>
            <a:r>
              <a:rPr lang="en-GB" dirty="0"/>
              <a:t>Rudimentary Horn Ectopic Pregnancy</a:t>
            </a:r>
          </a:p>
        </p:txBody>
      </p:sp>
      <p:sp>
        <p:nvSpPr>
          <p:cNvPr id="3" name="Content Placeholder 2">
            <a:extLst>
              <a:ext uri="{FF2B5EF4-FFF2-40B4-BE49-F238E27FC236}">
                <a16:creationId xmlns:a16="http://schemas.microsoft.com/office/drawing/2014/main" id="{5C51B424-A738-3E1B-EB6E-D3AB030205DD}"/>
              </a:ext>
            </a:extLst>
          </p:cNvPr>
          <p:cNvSpPr>
            <a:spLocks noGrp="1"/>
          </p:cNvSpPr>
          <p:nvPr>
            <p:ph sz="quarter" idx="13"/>
          </p:nvPr>
        </p:nvSpPr>
        <p:spPr>
          <a:xfrm>
            <a:off x="0" y="702366"/>
            <a:ext cx="12192000" cy="6155634"/>
          </a:xfrm>
          <a:pattFill prst="pct50">
            <a:fgClr>
              <a:schemeClr val="accent1">
                <a:lumMod val="40000"/>
                <a:lumOff val="60000"/>
              </a:schemeClr>
            </a:fgClr>
            <a:bgClr>
              <a:schemeClr val="bg1"/>
            </a:bgClr>
          </a:pattFill>
        </p:spPr>
        <p:txBody>
          <a:bodyPr>
            <a:normAutofit/>
          </a:bodyPr>
          <a:lstStyle/>
          <a:p>
            <a:r>
              <a:rPr lang="en-GB" sz="2800" dirty="0"/>
              <a:t>36/ Ultrasound criteria can be used to diagnose a rudimentary horn ectopic pregnancy; visualisation of a single interstitial portion of fallopian tube in the main </a:t>
            </a:r>
            <a:r>
              <a:rPr lang="en-GB" sz="2800" dirty="0" err="1"/>
              <a:t>unicornuate</a:t>
            </a:r>
            <a:r>
              <a:rPr lang="en-GB" sz="2800" dirty="0"/>
              <a:t> uterine body, gestational sac/products of conception mobile and separate from the </a:t>
            </a:r>
            <a:r>
              <a:rPr lang="en-GB" sz="2800" dirty="0" err="1"/>
              <a:t>unicornuate</a:t>
            </a:r>
            <a:r>
              <a:rPr lang="en-GB" sz="2800" dirty="0"/>
              <a:t> cavity and completely surrounded by myometrium, and a vascular pedicle adjoining the gestational sac to the </a:t>
            </a:r>
            <a:r>
              <a:rPr lang="en-GB" sz="2800" dirty="0" err="1"/>
              <a:t>unicornuate</a:t>
            </a:r>
            <a:r>
              <a:rPr lang="en-GB" sz="2800" dirty="0"/>
              <a:t> uterus. Grade 1C</a:t>
            </a:r>
          </a:p>
          <a:p>
            <a:r>
              <a:rPr lang="en-GB" sz="2800" dirty="0"/>
              <a:t>37/Treatment for a rudimentary horn ectopic pregnancy is excision of the rudimentary horn via laparoscopy or laparotomy. Grade 1C</a:t>
            </a:r>
          </a:p>
        </p:txBody>
      </p:sp>
    </p:spTree>
    <p:extLst>
      <p:ext uri="{BB962C8B-B14F-4D97-AF65-F5344CB8AC3E}">
        <p14:creationId xmlns:p14="http://schemas.microsoft.com/office/powerpoint/2010/main" val="21815239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C875-1A31-5A64-66F4-4838F428D7D1}"/>
              </a:ext>
            </a:extLst>
          </p:cNvPr>
          <p:cNvSpPr>
            <a:spLocks noGrp="1"/>
          </p:cNvSpPr>
          <p:nvPr>
            <p:ph type="title"/>
          </p:nvPr>
        </p:nvSpPr>
        <p:spPr>
          <a:xfrm>
            <a:off x="0" y="1"/>
            <a:ext cx="12191999" cy="622851"/>
          </a:xfrm>
          <a:pattFill prst="pct90">
            <a:fgClr>
              <a:schemeClr val="accent1">
                <a:lumMod val="40000"/>
                <a:lumOff val="60000"/>
              </a:schemeClr>
            </a:fgClr>
            <a:bgClr>
              <a:schemeClr val="bg1"/>
            </a:bgClr>
          </a:pattFill>
        </p:spPr>
        <p:txBody>
          <a:bodyPr/>
          <a:lstStyle/>
          <a:p>
            <a:r>
              <a:rPr lang="en-GB" dirty="0"/>
              <a:t>Follow Up Care</a:t>
            </a:r>
          </a:p>
        </p:txBody>
      </p:sp>
      <p:sp>
        <p:nvSpPr>
          <p:cNvPr id="3" name="Content Placeholder 2">
            <a:extLst>
              <a:ext uri="{FF2B5EF4-FFF2-40B4-BE49-F238E27FC236}">
                <a16:creationId xmlns:a16="http://schemas.microsoft.com/office/drawing/2014/main" id="{40D13A59-40D6-6568-167E-1966A460B9D2}"/>
              </a:ext>
            </a:extLst>
          </p:cNvPr>
          <p:cNvSpPr>
            <a:spLocks noGrp="1"/>
          </p:cNvSpPr>
          <p:nvPr>
            <p:ph sz="quarter" idx="13"/>
          </p:nvPr>
        </p:nvSpPr>
        <p:spPr>
          <a:xfrm>
            <a:off x="0" y="622852"/>
            <a:ext cx="12192000" cy="5989983"/>
          </a:xfrm>
          <a:pattFill prst="pct50">
            <a:fgClr>
              <a:schemeClr val="accent1">
                <a:lumMod val="40000"/>
                <a:lumOff val="60000"/>
              </a:schemeClr>
            </a:fgClr>
            <a:bgClr>
              <a:schemeClr val="bg1"/>
            </a:bgClr>
          </a:pattFill>
        </p:spPr>
        <p:txBody>
          <a:bodyPr>
            <a:normAutofit/>
          </a:bodyPr>
          <a:lstStyle/>
          <a:p>
            <a:r>
              <a:rPr lang="en-GB" sz="2800" dirty="0"/>
              <a:t>38/</a:t>
            </a:r>
            <a:r>
              <a:rPr lang="en-GB" sz="2800" b="1" dirty="0"/>
              <a:t>All non-sensitised women who are </a:t>
            </a:r>
            <a:r>
              <a:rPr lang="en-GB" sz="2800" b="1" dirty="0" err="1"/>
              <a:t>RhD</a:t>
            </a:r>
            <a:r>
              <a:rPr lang="en-GB" sz="2800" b="1" dirty="0"/>
              <a:t> negative should receive Anti-D immunoglobulin if having surgical management for any type of ectopic pregnancy</a:t>
            </a:r>
            <a:r>
              <a:rPr lang="en-GB" sz="2800" dirty="0"/>
              <a:t>. Grade 2C</a:t>
            </a:r>
          </a:p>
          <a:p>
            <a:r>
              <a:rPr lang="en-GB" sz="2800" dirty="0"/>
              <a:t>39/ </a:t>
            </a:r>
            <a:r>
              <a:rPr lang="en-GB" sz="2800" b="1" dirty="0"/>
              <a:t>Women should be given a follow up hospital appointment 6-9 weeks following surgical treatment for any ectopic pregnancy and future pregnancy implications discussed. Best Practice </a:t>
            </a:r>
          </a:p>
          <a:p>
            <a:r>
              <a:rPr lang="en-GB" sz="2800" dirty="0"/>
              <a:t>40/  Routine follow up for all women with ectopic pregnancy should be considered regardless of the mode of treatment, to ensure clinical resolution in expectant/medical management, to facilitate a clinical discussion as well as advise on future pregnancy planning. Best </a:t>
            </a:r>
            <a:r>
              <a:rPr lang="en-GB" sz="2800" dirty="0" err="1"/>
              <a:t>PracticE</a:t>
            </a:r>
            <a:endParaRPr lang="en-GB" sz="2800" dirty="0"/>
          </a:p>
        </p:txBody>
      </p:sp>
    </p:spTree>
    <p:extLst>
      <p:ext uri="{BB962C8B-B14F-4D97-AF65-F5344CB8AC3E}">
        <p14:creationId xmlns:p14="http://schemas.microsoft.com/office/powerpoint/2010/main" val="18635460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016C-E252-30ED-5830-E2D5B4222404}"/>
              </a:ext>
            </a:extLst>
          </p:cNvPr>
          <p:cNvSpPr>
            <a:spLocks noGrp="1"/>
          </p:cNvSpPr>
          <p:nvPr>
            <p:ph type="title"/>
          </p:nvPr>
        </p:nvSpPr>
        <p:spPr>
          <a:xfrm>
            <a:off x="0" y="0"/>
            <a:ext cx="12191999" cy="1086678"/>
          </a:xfrm>
          <a:pattFill prst="pct90">
            <a:fgClr>
              <a:schemeClr val="accent1">
                <a:lumMod val="40000"/>
                <a:lumOff val="60000"/>
              </a:schemeClr>
            </a:fgClr>
            <a:bgClr>
              <a:schemeClr val="bg1"/>
            </a:bgClr>
          </a:pattFill>
        </p:spPr>
        <p:txBody>
          <a:bodyPr>
            <a:normAutofit/>
          </a:bodyPr>
          <a:lstStyle/>
          <a:p>
            <a:r>
              <a:rPr lang="en-GB" dirty="0"/>
              <a:t>continuation</a:t>
            </a:r>
          </a:p>
        </p:txBody>
      </p:sp>
      <p:sp>
        <p:nvSpPr>
          <p:cNvPr id="3" name="Content Placeholder 2">
            <a:extLst>
              <a:ext uri="{FF2B5EF4-FFF2-40B4-BE49-F238E27FC236}">
                <a16:creationId xmlns:a16="http://schemas.microsoft.com/office/drawing/2014/main" id="{7BB5ECF3-849A-2520-313B-417B76852584}"/>
              </a:ext>
            </a:extLst>
          </p:cNvPr>
          <p:cNvSpPr>
            <a:spLocks noGrp="1"/>
          </p:cNvSpPr>
          <p:nvPr>
            <p:ph sz="quarter" idx="13"/>
          </p:nvPr>
        </p:nvSpPr>
        <p:spPr>
          <a:xfrm>
            <a:off x="0" y="1086678"/>
            <a:ext cx="12192000" cy="5771322"/>
          </a:xfrm>
          <a:pattFill prst="pct50">
            <a:fgClr>
              <a:schemeClr val="accent1">
                <a:lumMod val="40000"/>
                <a:lumOff val="60000"/>
              </a:schemeClr>
            </a:fgClr>
            <a:bgClr>
              <a:schemeClr val="bg1"/>
            </a:bgClr>
          </a:pattFill>
        </p:spPr>
        <p:txBody>
          <a:bodyPr>
            <a:noAutofit/>
          </a:bodyPr>
          <a:lstStyle/>
          <a:p>
            <a:r>
              <a:rPr lang="en-GB" sz="3200" dirty="0"/>
              <a:t>41/ General Practitioners should be informed of a woman’s treatment for an ectopic pregnancy and of implications for future pregnancy. Best Practice </a:t>
            </a:r>
          </a:p>
          <a:p>
            <a:r>
              <a:rPr lang="en-GB" sz="3200" dirty="0"/>
              <a:t>42/</a:t>
            </a:r>
            <a:r>
              <a:rPr lang="en-GB" sz="3200" b="1" dirty="0"/>
              <a:t>An early </a:t>
            </a:r>
            <a:r>
              <a:rPr lang="en-GB" sz="3200" b="1" dirty="0">
                <a:highlight>
                  <a:srgbClr val="FFFF00"/>
                </a:highlight>
              </a:rPr>
              <a:t>pregnancy ultrasound scan at 6 weeks’ </a:t>
            </a:r>
            <a:r>
              <a:rPr lang="en-GB" sz="3200" b="1" dirty="0"/>
              <a:t>gestation should be performed in any subsequent pregnancy due to the increased risk of ectopic pregnancy recurrence</a:t>
            </a:r>
            <a:r>
              <a:rPr lang="en-GB" sz="2800" b="1" dirty="0"/>
              <a:t>. Best </a:t>
            </a:r>
            <a:r>
              <a:rPr lang="en-GB" sz="2800" dirty="0"/>
              <a:t>Practice</a:t>
            </a:r>
          </a:p>
        </p:txBody>
      </p:sp>
    </p:spTree>
    <p:extLst>
      <p:ext uri="{BB962C8B-B14F-4D97-AF65-F5344CB8AC3E}">
        <p14:creationId xmlns:p14="http://schemas.microsoft.com/office/powerpoint/2010/main" val="3382230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E761-AFEB-F808-82DD-510D45B4881B}"/>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5A11716-435F-CCEC-5694-F9EB343593B5}"/>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8A97DB21-9947-429C-FEF8-477DEA0B8492}"/>
              </a:ext>
            </a:extLst>
          </p:cNvPr>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29842406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0B35-7312-2060-8D82-8FAB72D05260}"/>
              </a:ext>
            </a:extLst>
          </p:cNvPr>
          <p:cNvSpPr>
            <a:spLocks noGrp="1"/>
          </p:cNvSpPr>
          <p:nvPr>
            <p:ph type="title"/>
          </p:nvPr>
        </p:nvSpPr>
        <p:spPr>
          <a:xfrm>
            <a:off x="913775" y="618518"/>
            <a:ext cx="10364451" cy="560926"/>
          </a:xfrm>
        </p:spPr>
        <p:txBody>
          <a:bodyPr>
            <a:normAutofit fontScale="90000"/>
          </a:bodyPr>
          <a:lstStyle/>
          <a:p>
            <a:r>
              <a:rPr lang="en-GB" dirty="0"/>
              <a:t>Key recommendations</a:t>
            </a:r>
          </a:p>
        </p:txBody>
      </p:sp>
      <p:pic>
        <p:nvPicPr>
          <p:cNvPr id="4" name="Content Placeholder 3">
            <a:extLst>
              <a:ext uri="{FF2B5EF4-FFF2-40B4-BE49-F238E27FC236}">
                <a16:creationId xmlns:a16="http://schemas.microsoft.com/office/drawing/2014/main" id="{D3356B85-6A5F-66F9-EC84-A194D6AE0434}"/>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A1B8074E-1E2C-F375-FE9E-B31AD4AB9D26}"/>
              </a:ext>
            </a:extLst>
          </p:cNvPr>
          <p:cNvPicPr>
            <a:picLocks noChangeAspect="1"/>
          </p:cNvPicPr>
          <p:nvPr/>
        </p:nvPicPr>
        <p:blipFill>
          <a:blip r:embed="rId3"/>
          <a:stretch>
            <a:fillRect/>
          </a:stretch>
        </p:blipFill>
        <p:spPr>
          <a:xfrm>
            <a:off x="119270" y="-2398643"/>
            <a:ext cx="11926955" cy="9925878"/>
          </a:xfrm>
          <a:prstGeom prst="rect">
            <a:avLst/>
          </a:prstGeom>
        </p:spPr>
      </p:pic>
    </p:spTree>
    <p:extLst>
      <p:ext uri="{BB962C8B-B14F-4D97-AF65-F5344CB8AC3E}">
        <p14:creationId xmlns:p14="http://schemas.microsoft.com/office/powerpoint/2010/main" val="186572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38A3-42C8-0121-657B-B77801738517}"/>
              </a:ext>
            </a:extLst>
          </p:cNvPr>
          <p:cNvSpPr>
            <a:spLocks noGrp="1"/>
          </p:cNvSpPr>
          <p:nvPr>
            <p:ph type="title"/>
          </p:nvPr>
        </p:nvSpPr>
        <p:spPr>
          <a:xfrm>
            <a:off x="913775" y="0"/>
            <a:ext cx="10364451" cy="662609"/>
          </a:xfrm>
        </p:spPr>
        <p:txBody>
          <a:bodyPr>
            <a:normAutofit/>
          </a:bodyPr>
          <a:lstStyle/>
          <a:p>
            <a:r>
              <a:rPr lang="en-GB" dirty="0"/>
              <a:t>KEY RECOMMENDATION:</a:t>
            </a:r>
          </a:p>
        </p:txBody>
      </p:sp>
      <p:sp>
        <p:nvSpPr>
          <p:cNvPr id="3" name="Content Placeholder 2">
            <a:extLst>
              <a:ext uri="{FF2B5EF4-FFF2-40B4-BE49-F238E27FC236}">
                <a16:creationId xmlns:a16="http://schemas.microsoft.com/office/drawing/2014/main" id="{224D5EC9-C3DC-B927-261F-D258B79606D8}"/>
              </a:ext>
            </a:extLst>
          </p:cNvPr>
          <p:cNvSpPr>
            <a:spLocks noGrp="1"/>
          </p:cNvSpPr>
          <p:nvPr>
            <p:ph sz="quarter" idx="13"/>
          </p:nvPr>
        </p:nvSpPr>
        <p:spPr>
          <a:xfrm>
            <a:off x="125260" y="662609"/>
            <a:ext cx="12066740" cy="6195391"/>
          </a:xfrm>
        </p:spPr>
        <p:txBody>
          <a:bodyPr>
            <a:normAutofit/>
          </a:bodyPr>
          <a:lstStyle/>
          <a:p>
            <a:r>
              <a:rPr lang="en-GB" sz="2800" dirty="0"/>
              <a:t>1/ALL  healthcare providers including those not directly involved in providing  top should be AWEAR THAT WOMEN WITH COMPLICATIONS ARISING FROM TOP MAY PRESENT TO ANY HEALTH CARE SETTING AND </a:t>
            </a:r>
            <a:r>
              <a:rPr lang="en-GB" sz="2800" dirty="0">
                <a:highlight>
                  <a:srgbClr val="FFFF00"/>
                </a:highlight>
              </a:rPr>
              <a:t>SHOULD BE TREATED APPROPRIATELY AND WITHOUT PREJUDICE.</a:t>
            </a:r>
          </a:p>
          <a:p>
            <a:endParaRPr lang="en-GB" sz="2800" dirty="0"/>
          </a:p>
          <a:p>
            <a:r>
              <a:rPr lang="en-GB" sz="2800" dirty="0"/>
              <a:t>2/WOMEN SHOULD BE </a:t>
            </a:r>
            <a:r>
              <a:rPr lang="en-GB" sz="2800" dirty="0">
                <a:highlight>
                  <a:srgbClr val="FFFF00"/>
                </a:highlight>
              </a:rPr>
              <a:t>COUNSELLED THAT MTOP CAN NOT BE REVERSED </a:t>
            </a:r>
            <a:r>
              <a:rPr lang="en-GB" sz="2800" dirty="0"/>
              <a:t>CHANCE </a:t>
            </a:r>
            <a:r>
              <a:rPr lang="en-GB" sz="2800" dirty="0">
                <a:highlight>
                  <a:srgbClr val="FFFF00"/>
                </a:highlight>
              </a:rPr>
              <a:t>OF ONGOING PREGNANCY IS LESS THAN 3% WHEN </a:t>
            </a:r>
            <a:r>
              <a:rPr lang="en-GB" sz="2800" dirty="0"/>
              <a:t>BOTH MIFEPRISTONE AND MISOPROSTOL HAVE BEEN TAKEN  AND RISK OF MAJOR  CONGENITAL </a:t>
            </a:r>
            <a:r>
              <a:rPr lang="en-GB" sz="2800" dirty="0">
                <a:highlight>
                  <a:srgbClr val="FFFF00"/>
                </a:highlight>
              </a:rPr>
              <a:t>MALFORMATION IS APPROXIMATELY 4.2%.</a:t>
            </a:r>
          </a:p>
          <a:p>
            <a:pPr marL="0" indent="0">
              <a:buNone/>
            </a:pPr>
            <a:endParaRPr lang="en-GB" dirty="0"/>
          </a:p>
          <a:p>
            <a:endParaRPr lang="en-GB" dirty="0"/>
          </a:p>
        </p:txBody>
      </p:sp>
    </p:spTree>
    <p:extLst>
      <p:ext uri="{BB962C8B-B14F-4D97-AF65-F5344CB8AC3E}">
        <p14:creationId xmlns:p14="http://schemas.microsoft.com/office/powerpoint/2010/main" val="33700067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12BE5-8BFA-E705-EB18-CA2563A10261}"/>
              </a:ext>
            </a:extLst>
          </p:cNvPr>
          <p:cNvSpPr>
            <a:spLocks noGrp="1"/>
          </p:cNvSpPr>
          <p:nvPr>
            <p:ph type="title"/>
          </p:nvPr>
        </p:nvSpPr>
        <p:spPr>
          <a:xfrm>
            <a:off x="913775" y="0"/>
            <a:ext cx="10364451" cy="795130"/>
          </a:xfrm>
        </p:spPr>
        <p:txBody>
          <a:bodyPr/>
          <a:lstStyle/>
          <a:p>
            <a:r>
              <a:rPr lang="en-GB" dirty="0"/>
              <a:t>Key recommendations </a:t>
            </a:r>
          </a:p>
        </p:txBody>
      </p:sp>
      <p:pic>
        <p:nvPicPr>
          <p:cNvPr id="4" name="Content Placeholder 3">
            <a:extLst>
              <a:ext uri="{FF2B5EF4-FFF2-40B4-BE49-F238E27FC236}">
                <a16:creationId xmlns:a16="http://schemas.microsoft.com/office/drawing/2014/main" id="{CD8229A4-913E-AA6B-0F78-CE0E48C720A3}"/>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xfrm>
            <a:off x="0" y="795338"/>
            <a:ext cx="12192000" cy="6062662"/>
          </a:xfrm>
          <a:prstGeom prst="rect">
            <a:avLst/>
          </a:prstGeom>
        </p:spPr>
      </p:pic>
      <p:pic>
        <p:nvPicPr>
          <p:cNvPr id="6" name="Picture 5">
            <a:extLst>
              <a:ext uri="{FF2B5EF4-FFF2-40B4-BE49-F238E27FC236}">
                <a16:creationId xmlns:a16="http://schemas.microsoft.com/office/drawing/2014/main" id="{334AE768-31D7-E75D-1F4A-A040F20D558A}"/>
              </a:ext>
            </a:extLst>
          </p:cNvPr>
          <p:cNvPicPr>
            <a:picLocks noChangeAspect="1"/>
          </p:cNvPicPr>
          <p:nvPr/>
        </p:nvPicPr>
        <p:blipFill>
          <a:blip r:embed="rId3"/>
          <a:stretch>
            <a:fillRect/>
          </a:stretch>
        </p:blipFill>
        <p:spPr>
          <a:xfrm>
            <a:off x="0" y="-1683026"/>
            <a:ext cx="12192000" cy="8719930"/>
          </a:xfrm>
          <a:prstGeom prst="rect">
            <a:avLst/>
          </a:prstGeom>
          <a:blipFill>
            <a:blip r:embed="rId4"/>
            <a:tile tx="0" ty="0" sx="100000" sy="100000" flip="none" algn="tl"/>
          </a:blipFill>
        </p:spPr>
      </p:pic>
    </p:spTree>
    <p:extLst>
      <p:ext uri="{BB962C8B-B14F-4D97-AF65-F5344CB8AC3E}">
        <p14:creationId xmlns:p14="http://schemas.microsoft.com/office/powerpoint/2010/main" val="10826976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66B3-64CE-6808-4D47-D4F6E1D5DCA9}"/>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7A889211-5BFF-3847-AF9E-6A781A5DB6B0}"/>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E74E13EB-40CB-2A4E-FCB5-F04CC27EF50D}"/>
              </a:ext>
            </a:extLst>
          </p:cNvPr>
          <p:cNvPicPr>
            <a:picLocks noChangeAspect="1"/>
          </p:cNvPicPr>
          <p:nvPr/>
        </p:nvPicPr>
        <p:blipFill>
          <a:blip r:embed="rId3"/>
          <a:stretch>
            <a:fillRect/>
          </a:stretch>
        </p:blipFill>
        <p:spPr>
          <a:xfrm>
            <a:off x="1" y="-1742661"/>
            <a:ext cx="12191999" cy="8600661"/>
          </a:xfrm>
          <a:prstGeom prst="rect">
            <a:avLst/>
          </a:prstGeom>
        </p:spPr>
      </p:pic>
    </p:spTree>
    <p:extLst>
      <p:ext uri="{BB962C8B-B14F-4D97-AF65-F5344CB8AC3E}">
        <p14:creationId xmlns:p14="http://schemas.microsoft.com/office/powerpoint/2010/main" val="35845349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96CA-280F-DEF7-6C87-FFE88A526CB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84967C6A-EEAE-7C75-0B31-BE0755122BC7}"/>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C57DFCC9-D405-A739-05E2-12579AC1B3FB}"/>
              </a:ext>
            </a:extLst>
          </p:cNvPr>
          <p:cNvPicPr>
            <a:picLocks noChangeAspect="1"/>
          </p:cNvPicPr>
          <p:nvPr/>
        </p:nvPicPr>
        <p:blipFill>
          <a:blip r:embed="rId3"/>
          <a:stretch>
            <a:fillRect/>
          </a:stretch>
        </p:blipFill>
        <p:spPr>
          <a:xfrm>
            <a:off x="1" y="-1126435"/>
            <a:ext cx="12337774" cy="7984435"/>
          </a:xfrm>
          <a:prstGeom prst="rect">
            <a:avLst/>
          </a:prstGeom>
        </p:spPr>
      </p:pic>
    </p:spTree>
    <p:extLst>
      <p:ext uri="{BB962C8B-B14F-4D97-AF65-F5344CB8AC3E}">
        <p14:creationId xmlns:p14="http://schemas.microsoft.com/office/powerpoint/2010/main" val="28099510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38CE-A4C2-F334-400E-47C327609C7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CDD28C47-DCB1-85D6-E78D-9F28B5852996}"/>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5D1B4800-7C80-EE2C-A415-FB9C515D121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41308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DD89A-88D4-D945-9ED6-2FBFD07CA61E}"/>
              </a:ext>
            </a:extLst>
          </p:cNvPr>
          <p:cNvSpPr>
            <a:spLocks noGrp="1"/>
          </p:cNvSpPr>
          <p:nvPr>
            <p:ph type="title"/>
          </p:nvPr>
        </p:nvSpPr>
        <p:spPr>
          <a:xfrm>
            <a:off x="0" y="0"/>
            <a:ext cx="12191999" cy="1550504"/>
          </a:xfrm>
          <a:pattFill prst="pct90">
            <a:fgClr>
              <a:schemeClr val="accent1">
                <a:lumMod val="40000"/>
                <a:lumOff val="60000"/>
              </a:schemeClr>
            </a:fgClr>
            <a:bgClr>
              <a:schemeClr val="bg1"/>
            </a:bgClr>
          </a:pattFill>
        </p:spPr>
        <p:txBody>
          <a:bodyPr/>
          <a:lstStyle/>
          <a:p>
            <a:r>
              <a:rPr lang="en-GB" dirty="0"/>
              <a:t>Background</a:t>
            </a:r>
          </a:p>
        </p:txBody>
      </p:sp>
      <p:sp>
        <p:nvSpPr>
          <p:cNvPr id="3" name="Content Placeholder 2">
            <a:extLst>
              <a:ext uri="{FF2B5EF4-FFF2-40B4-BE49-F238E27FC236}">
                <a16:creationId xmlns:a16="http://schemas.microsoft.com/office/drawing/2014/main" id="{09B1F473-137F-6843-E149-92DBE8894B4C}"/>
              </a:ext>
            </a:extLst>
          </p:cNvPr>
          <p:cNvSpPr>
            <a:spLocks noGrp="1"/>
          </p:cNvSpPr>
          <p:nvPr>
            <p:ph sz="quarter" idx="13"/>
          </p:nvPr>
        </p:nvSpPr>
        <p:spPr>
          <a:xfrm>
            <a:off x="0" y="1550504"/>
            <a:ext cx="12192000" cy="5307496"/>
          </a:xfrm>
          <a:pattFill prst="pct50">
            <a:fgClr>
              <a:schemeClr val="accent1">
                <a:lumMod val="40000"/>
                <a:lumOff val="60000"/>
              </a:schemeClr>
            </a:fgClr>
            <a:bgClr>
              <a:schemeClr val="bg1"/>
            </a:bgClr>
          </a:pattFill>
        </p:spPr>
        <p:txBody>
          <a:bodyPr>
            <a:normAutofit/>
          </a:bodyPr>
          <a:lstStyle/>
          <a:p>
            <a:r>
              <a:rPr lang="en-GB" sz="3200" dirty="0"/>
              <a:t>The </a:t>
            </a:r>
            <a:r>
              <a:rPr lang="en-GB" sz="3200" dirty="0" err="1"/>
              <a:t>fetal</a:t>
            </a:r>
            <a:r>
              <a:rPr lang="en-GB" sz="3200" dirty="0"/>
              <a:t> anatomy ultrasound examination is an investigation offered to pregnant women during the second trimester of pregnancy.</a:t>
            </a:r>
          </a:p>
        </p:txBody>
      </p:sp>
    </p:spTree>
    <p:extLst>
      <p:ext uri="{BB962C8B-B14F-4D97-AF65-F5344CB8AC3E}">
        <p14:creationId xmlns:p14="http://schemas.microsoft.com/office/powerpoint/2010/main" val="469085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EF0EE-173A-1062-7902-C88D8C4C926C}"/>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5576BD3B-94F5-187E-3F54-2E735CCAAD9D}"/>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F426F198-1104-27AA-CD8C-A25C8666B7C0}"/>
              </a:ext>
            </a:extLst>
          </p:cNvPr>
          <p:cNvPicPr>
            <a:picLocks noChangeAspect="1"/>
          </p:cNvPicPr>
          <p:nvPr/>
        </p:nvPicPr>
        <p:blipFill>
          <a:blip r:embed="rId3"/>
          <a:stretch>
            <a:fillRect/>
          </a:stretch>
        </p:blipFill>
        <p:spPr>
          <a:xfrm>
            <a:off x="-106017" y="-636103"/>
            <a:ext cx="12298017" cy="7911546"/>
          </a:xfrm>
          <a:prstGeom prst="rect">
            <a:avLst/>
          </a:prstGeom>
        </p:spPr>
      </p:pic>
    </p:spTree>
    <p:extLst>
      <p:ext uri="{BB962C8B-B14F-4D97-AF65-F5344CB8AC3E}">
        <p14:creationId xmlns:p14="http://schemas.microsoft.com/office/powerpoint/2010/main" val="40941698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0D7CE-8612-90B5-1755-FCD88C2E6868}"/>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5B8280F5-0B26-BFE1-4F8C-5523A08D72A5}"/>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4B1B6D6E-01FA-E660-8D81-8E2DB1E1BC6A}"/>
              </a:ext>
            </a:extLst>
          </p:cNvPr>
          <p:cNvPicPr>
            <a:picLocks noChangeAspect="1"/>
          </p:cNvPicPr>
          <p:nvPr/>
        </p:nvPicPr>
        <p:blipFill>
          <a:blip r:embed="rId3"/>
          <a:stretch>
            <a:fillRect/>
          </a:stretch>
        </p:blipFill>
        <p:spPr>
          <a:xfrm>
            <a:off x="-251791" y="-861390"/>
            <a:ext cx="12443791" cy="7719390"/>
          </a:xfrm>
          <a:prstGeom prst="rect">
            <a:avLst/>
          </a:prstGeom>
        </p:spPr>
      </p:pic>
    </p:spTree>
    <p:extLst>
      <p:ext uri="{BB962C8B-B14F-4D97-AF65-F5344CB8AC3E}">
        <p14:creationId xmlns:p14="http://schemas.microsoft.com/office/powerpoint/2010/main" val="17083559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3100-D4E0-ED45-23CF-27351F905C9F}"/>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4FC27DAB-948D-4CAD-0478-6B33F98174B5}"/>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D5B72413-31B2-B7A0-8053-92E71B3734EA}"/>
              </a:ext>
            </a:extLst>
          </p:cNvPr>
          <p:cNvPicPr>
            <a:picLocks noChangeAspect="1"/>
          </p:cNvPicPr>
          <p:nvPr/>
        </p:nvPicPr>
        <p:blipFill>
          <a:blip r:embed="rId3"/>
          <a:stretch>
            <a:fillRect/>
          </a:stretch>
        </p:blipFill>
        <p:spPr>
          <a:xfrm>
            <a:off x="0" y="-689113"/>
            <a:ext cx="12085983" cy="8150087"/>
          </a:xfrm>
          <a:prstGeom prst="rect">
            <a:avLst/>
          </a:prstGeom>
        </p:spPr>
      </p:pic>
    </p:spTree>
    <p:extLst>
      <p:ext uri="{BB962C8B-B14F-4D97-AF65-F5344CB8AC3E}">
        <p14:creationId xmlns:p14="http://schemas.microsoft.com/office/powerpoint/2010/main" val="620653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D62C-2055-F80A-327A-20672DE06B1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25B1C600-75EA-BD40-03EB-FC2C57CBDC55}"/>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569107B0-EB96-BCCB-E162-59669CE14EA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430121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62B7C-BC45-CABB-253B-B5895279C12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C8F0EBC6-9F0A-39F7-C70D-F2F0FDC03663}"/>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971A1EAC-9F69-1DA8-F30D-3272A0C62B3F}"/>
              </a:ext>
            </a:extLst>
          </p:cNvPr>
          <p:cNvPicPr>
            <a:picLocks noChangeAspect="1"/>
          </p:cNvPicPr>
          <p:nvPr/>
        </p:nvPicPr>
        <p:blipFill>
          <a:blip r:embed="rId3"/>
          <a:stretch>
            <a:fillRect/>
          </a:stretch>
        </p:blipFill>
        <p:spPr>
          <a:xfrm>
            <a:off x="-106018" y="-1616765"/>
            <a:ext cx="13106400" cy="10528851"/>
          </a:xfrm>
          <a:prstGeom prst="rect">
            <a:avLst/>
          </a:prstGeom>
        </p:spPr>
      </p:pic>
    </p:spTree>
    <p:extLst>
      <p:ext uri="{BB962C8B-B14F-4D97-AF65-F5344CB8AC3E}">
        <p14:creationId xmlns:p14="http://schemas.microsoft.com/office/powerpoint/2010/main" val="1300421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D6BBC-B9B0-A5C3-0F94-6E437C547EF7}"/>
              </a:ext>
            </a:extLst>
          </p:cNvPr>
          <p:cNvSpPr>
            <a:spLocks noGrp="1"/>
          </p:cNvSpPr>
          <p:nvPr>
            <p:ph type="title"/>
          </p:nvPr>
        </p:nvSpPr>
        <p:spPr>
          <a:xfrm>
            <a:off x="913775" y="278297"/>
            <a:ext cx="10364451" cy="781877"/>
          </a:xfrm>
        </p:spPr>
        <p:txBody>
          <a:bodyPr/>
          <a:lstStyle/>
          <a:p>
            <a:r>
              <a:rPr lang="en-GB" dirty="0" err="1"/>
              <a:t>cotineuo</a:t>
            </a:r>
            <a:endParaRPr lang="en-GB" dirty="0"/>
          </a:p>
        </p:txBody>
      </p:sp>
      <p:sp>
        <p:nvSpPr>
          <p:cNvPr id="3" name="Content Placeholder 2">
            <a:extLst>
              <a:ext uri="{FF2B5EF4-FFF2-40B4-BE49-F238E27FC236}">
                <a16:creationId xmlns:a16="http://schemas.microsoft.com/office/drawing/2014/main" id="{288F322E-6190-1169-1EA8-293B948FD56E}"/>
              </a:ext>
            </a:extLst>
          </p:cNvPr>
          <p:cNvSpPr>
            <a:spLocks noGrp="1"/>
          </p:cNvSpPr>
          <p:nvPr>
            <p:ph sz="quarter" idx="13"/>
          </p:nvPr>
        </p:nvSpPr>
        <p:spPr>
          <a:xfrm>
            <a:off x="-1" y="1285461"/>
            <a:ext cx="12099235" cy="5572539"/>
          </a:xfrm>
        </p:spPr>
        <p:txBody>
          <a:bodyPr/>
          <a:lstStyle/>
          <a:p>
            <a:r>
              <a:rPr lang="en-GB" sz="2800" dirty="0"/>
              <a:t>3/WE RECOMMEND ,IF THERE IS LITTLE OR NO BLEEDING FOLLOWING EARLY  </a:t>
            </a:r>
            <a:r>
              <a:rPr lang="en-GB" sz="2800" dirty="0">
                <a:highlight>
                  <a:srgbClr val="FFFF00"/>
                </a:highlight>
              </a:rPr>
              <a:t>MTOP, REFERRAL TO SECONDARY CARE SERVICES FOR USS ASSESSMENT TO RULE OUT ONGOING OR ECTOPIC PREGNANCY IS CONSIDERED.  </a:t>
            </a:r>
            <a:r>
              <a:rPr lang="en-GB" sz="2800" b="1" dirty="0">
                <a:highlight>
                  <a:srgbClr val="FFFF00"/>
                </a:highlight>
              </a:rPr>
              <a:t>Exam q</a:t>
            </a:r>
          </a:p>
          <a:p>
            <a:endParaRPr lang="en-GB" sz="2800" dirty="0"/>
          </a:p>
          <a:p>
            <a:pPr marL="0" indent="0">
              <a:buNone/>
            </a:pPr>
            <a:r>
              <a:rPr lang="en-GB" sz="2800" dirty="0"/>
              <a:t>.4/WE RECOMMENDED ,IF ANY WOMAN IN EARLY PREGNANCY HAS SEVERE PAIN OR IS HAEMODYNAMICALLY UNSTABLE ,URGENT ASSESSMENT IN SECONDARY </a:t>
            </a:r>
            <a:r>
              <a:rPr lang="en-GB" sz="2800" dirty="0">
                <a:highlight>
                  <a:srgbClr val="FFFF00"/>
                </a:highlight>
              </a:rPr>
              <a:t>CARE SHOULD BE CONSIDERED TO ASSESS FOR ECTOPIC </a:t>
            </a:r>
            <a:r>
              <a:rPr lang="en-GB" sz="2800" dirty="0"/>
              <a:t>PREGNANCY ,MAJOR HAEMORRHAGE OR SEPSIS. </a:t>
            </a:r>
            <a:r>
              <a:rPr lang="en-GB" sz="2800" b="1" dirty="0"/>
              <a:t>Exam q</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033733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007F-7E94-2540-6C8A-9FBD9A7F9170}"/>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612B948-5A80-D0CB-748E-DB3AEABEF11E}"/>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6308D762-FBE6-8F2B-792C-1AF507DD7BA4}"/>
              </a:ext>
            </a:extLst>
          </p:cNvPr>
          <p:cNvPicPr>
            <a:picLocks noChangeAspect="1"/>
          </p:cNvPicPr>
          <p:nvPr/>
        </p:nvPicPr>
        <p:blipFill>
          <a:blip r:embed="rId3"/>
          <a:stretch>
            <a:fillRect/>
          </a:stretch>
        </p:blipFill>
        <p:spPr>
          <a:xfrm>
            <a:off x="0" y="-821635"/>
            <a:ext cx="12192000" cy="8269357"/>
          </a:xfrm>
          <a:prstGeom prst="rect">
            <a:avLst/>
          </a:prstGeom>
        </p:spPr>
      </p:pic>
    </p:spTree>
    <p:extLst>
      <p:ext uri="{BB962C8B-B14F-4D97-AF65-F5344CB8AC3E}">
        <p14:creationId xmlns:p14="http://schemas.microsoft.com/office/powerpoint/2010/main" val="1622540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BE7E8-A092-51D6-1EA3-C07446B116CB}"/>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0598B01-6B6D-F33D-36E2-D627AEA966EA}"/>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A6B6A1EA-AD1E-6BDE-AB3A-D4E41AF51DEF}"/>
              </a:ext>
            </a:extLst>
          </p:cNvPr>
          <p:cNvPicPr>
            <a:picLocks noChangeAspect="1"/>
          </p:cNvPicPr>
          <p:nvPr/>
        </p:nvPicPr>
        <p:blipFill>
          <a:blip r:embed="rId3"/>
          <a:stretch>
            <a:fillRect/>
          </a:stretch>
        </p:blipFill>
        <p:spPr>
          <a:xfrm>
            <a:off x="-132522" y="0"/>
            <a:ext cx="12443792" cy="6858000"/>
          </a:xfrm>
          <a:prstGeom prst="rect">
            <a:avLst/>
          </a:prstGeom>
        </p:spPr>
      </p:pic>
    </p:spTree>
    <p:extLst>
      <p:ext uri="{BB962C8B-B14F-4D97-AF65-F5344CB8AC3E}">
        <p14:creationId xmlns:p14="http://schemas.microsoft.com/office/powerpoint/2010/main" val="6525562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8A69-0315-EB68-7C5F-CFFA070074C0}"/>
              </a:ext>
            </a:extLst>
          </p:cNvPr>
          <p:cNvSpPr>
            <a:spLocks noGrp="1"/>
          </p:cNvSpPr>
          <p:nvPr>
            <p:ph type="title"/>
          </p:nvPr>
        </p:nvSpPr>
        <p:spPr>
          <a:xfrm>
            <a:off x="913775" y="0"/>
            <a:ext cx="10364451" cy="1551710"/>
          </a:xfrm>
        </p:spPr>
        <p:txBody>
          <a:bodyPr>
            <a:normAutofit/>
          </a:bodyPr>
          <a:lstStyle/>
          <a:p>
            <a:r>
              <a:rPr lang="en-GB" b="1" dirty="0"/>
              <a:t>HYPEREMESIS AND NAUSEA/VOMITING IN PREGNANCY</a:t>
            </a:r>
          </a:p>
        </p:txBody>
      </p:sp>
      <p:pic>
        <p:nvPicPr>
          <p:cNvPr id="4" name="Content Placeholder 3">
            <a:extLst>
              <a:ext uri="{FF2B5EF4-FFF2-40B4-BE49-F238E27FC236}">
                <a16:creationId xmlns:a16="http://schemas.microsoft.com/office/drawing/2014/main" id="{06BD8A35-ECA3-F5BD-EBD7-430E4AB5C518}"/>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4DF01AC8-4DF5-3231-7EA4-2BA342F8B4C4}"/>
              </a:ext>
            </a:extLst>
          </p:cNvPr>
          <p:cNvPicPr>
            <a:picLocks noChangeAspect="1"/>
          </p:cNvPicPr>
          <p:nvPr/>
        </p:nvPicPr>
        <p:blipFill>
          <a:blip r:embed="rId3"/>
          <a:stretch>
            <a:fillRect/>
          </a:stretch>
        </p:blipFill>
        <p:spPr>
          <a:xfrm>
            <a:off x="0" y="1288474"/>
            <a:ext cx="12192000" cy="5569526"/>
          </a:xfrm>
          <a:prstGeom prst="rect">
            <a:avLst/>
          </a:prstGeom>
        </p:spPr>
      </p:pic>
    </p:spTree>
    <p:extLst>
      <p:ext uri="{BB962C8B-B14F-4D97-AF65-F5344CB8AC3E}">
        <p14:creationId xmlns:p14="http://schemas.microsoft.com/office/powerpoint/2010/main" val="30182650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A8E3-BECB-0505-5FF8-5B7067C16C28}"/>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A3A4782D-7C53-6031-6753-31DE54A56A78}"/>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3CB6F0FD-E093-98E2-29F8-227A3B2EF61C}"/>
              </a:ext>
            </a:extLst>
          </p:cNvPr>
          <p:cNvPicPr>
            <a:picLocks noChangeAspect="1"/>
          </p:cNvPicPr>
          <p:nvPr/>
        </p:nvPicPr>
        <p:blipFill>
          <a:blip r:embed="rId3"/>
          <a:stretch>
            <a:fillRect/>
          </a:stretch>
        </p:blipFill>
        <p:spPr>
          <a:xfrm>
            <a:off x="0" y="0"/>
            <a:ext cx="12192000" cy="7010400"/>
          </a:xfrm>
          <a:prstGeom prst="rect">
            <a:avLst/>
          </a:prstGeom>
        </p:spPr>
      </p:pic>
    </p:spTree>
    <p:extLst>
      <p:ext uri="{BB962C8B-B14F-4D97-AF65-F5344CB8AC3E}">
        <p14:creationId xmlns:p14="http://schemas.microsoft.com/office/powerpoint/2010/main" val="33386107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1BF3-CC61-08B8-F79F-4430F412CA70}"/>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E95EB61C-492F-6005-F147-E8A4FAFD85A0}"/>
              </a:ext>
            </a:extLst>
          </p:cNvPr>
          <p:cNvPicPr>
            <a:picLocks noGrp="1" noChangeAspect="1"/>
            <a:extLst>
              <a:ext uri="{51228E76-BA90-4043-B771-695A4F85340A}">
                <alf:liveFeedProps xmlns:alf="http://schemas.microsoft.com/office/drawing/2021/livefeed"/>
              </a:ext>
            </a:extLst>
          </p:cNvPicPr>
          <p:nvPr>
            <p:ph sz="quarter" idx="13"/>
          </p:nvPr>
        </p:nvPicPr>
        <p:blipFill>
          <a:blip>
            <a:extLst>
              <a:ext uri="{96DAC541-7B7A-43D3-8B79-37D633B846F1}">
                <asvg:svgBlip xmlns:asvg="http://schemas.microsoft.com/office/drawing/2016/SVG/main" r:embed="rId2"/>
              </a:ext>
            </a:extLst>
          </a:blip>
          <a:stretch>
            <a:fillRect/>
          </a:stretch>
        </p:blipFill>
        <p:spPr>
          <a:prstGeom prst="rect">
            <a:avLst/>
          </a:prstGeom>
        </p:spPr>
      </p:pic>
      <p:pic>
        <p:nvPicPr>
          <p:cNvPr id="6" name="Picture 5">
            <a:extLst>
              <a:ext uri="{FF2B5EF4-FFF2-40B4-BE49-F238E27FC236}">
                <a16:creationId xmlns:a16="http://schemas.microsoft.com/office/drawing/2014/main" id="{19CAFC08-C6E7-CA41-B5D2-C7C71E5E63C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628941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1E4CB-0C1F-1792-42A9-D877BD4A9C5C}"/>
              </a:ext>
            </a:extLst>
          </p:cNvPr>
          <p:cNvSpPr>
            <a:spLocks noGrp="1"/>
          </p:cNvSpPr>
          <p:nvPr>
            <p:ph type="title"/>
          </p:nvPr>
        </p:nvSpPr>
        <p:spPr>
          <a:xfrm>
            <a:off x="0" y="0"/>
            <a:ext cx="12191999" cy="1066801"/>
          </a:xfrm>
        </p:spPr>
        <p:txBody>
          <a:bodyPr/>
          <a:lstStyle/>
          <a:p>
            <a:r>
              <a:rPr lang="en-GB" b="1" dirty="0"/>
              <a:t>Key recommendation</a:t>
            </a:r>
          </a:p>
        </p:txBody>
      </p:sp>
      <p:sp>
        <p:nvSpPr>
          <p:cNvPr id="3" name="Content Placeholder 2">
            <a:extLst>
              <a:ext uri="{FF2B5EF4-FFF2-40B4-BE49-F238E27FC236}">
                <a16:creationId xmlns:a16="http://schemas.microsoft.com/office/drawing/2014/main" id="{1A4DD623-9941-F298-C701-9F32AE77E918}"/>
              </a:ext>
            </a:extLst>
          </p:cNvPr>
          <p:cNvSpPr>
            <a:spLocks noGrp="1"/>
          </p:cNvSpPr>
          <p:nvPr>
            <p:ph sz="quarter" idx="13"/>
          </p:nvPr>
        </p:nvSpPr>
        <p:spPr>
          <a:xfrm>
            <a:off x="0" y="928256"/>
            <a:ext cx="12191998" cy="5929744"/>
          </a:xfrm>
        </p:spPr>
        <p:txBody>
          <a:bodyPr>
            <a:normAutofit lnSpcReduction="10000"/>
          </a:bodyPr>
          <a:lstStyle/>
          <a:p>
            <a:r>
              <a:rPr lang="en-GB" sz="2400" b="1" dirty="0"/>
              <a:t>Hyperemesis gravidarum</a:t>
            </a:r>
            <a:r>
              <a:rPr lang="en-GB" sz="2400" dirty="0"/>
              <a:t>, a severe form of nausea and persistent vomiting in pregnancy, must be diagnosed and treated appropriately to reduce associated morbidities and mortality.</a:t>
            </a:r>
          </a:p>
          <a:p>
            <a:endParaRPr lang="en-GB" sz="2400" dirty="0"/>
          </a:p>
          <a:p>
            <a:r>
              <a:rPr lang="en-GB" sz="2400" b="1" dirty="0"/>
              <a:t> Diagnosis of hyperemesis gravidarum is by exclusion</a:t>
            </a:r>
            <a:r>
              <a:rPr lang="en-GB" sz="2400" dirty="0"/>
              <a:t>. Women who experience nausea and vomiting for the first </a:t>
            </a:r>
            <a:r>
              <a:rPr lang="en-GB" sz="2400" b="1" dirty="0"/>
              <a:t>time after 10 weeks</a:t>
            </a:r>
            <a:r>
              <a:rPr lang="en-GB" sz="2400" dirty="0"/>
              <a:t>’ gestation are more likely to have an alternative diagnosis to nausea/vomiting in pregnancy. Be </a:t>
            </a:r>
            <a:r>
              <a:rPr lang="en-GB" sz="2400" dirty="0">
                <a:highlight>
                  <a:srgbClr val="FFFF00"/>
                </a:highlight>
              </a:rPr>
              <a:t>aware of potential alternative diagnoses</a:t>
            </a:r>
            <a:r>
              <a:rPr lang="en-GB" sz="2400" dirty="0"/>
              <a:t>.</a:t>
            </a:r>
          </a:p>
          <a:p>
            <a:endParaRPr lang="en-GB" sz="2400" dirty="0"/>
          </a:p>
          <a:p>
            <a:r>
              <a:rPr lang="en-GB" sz="2400" dirty="0"/>
              <a:t>There should be a low threshold for admission for women with diabetes, hyper/ hypothyroidism, epilepsy or other pre-existing conditions that may be adversely affected by nausea and vomiting. Women with diabetes should be monitored carefully as dehydration increases the risk of diabetic ketoacidosis</a:t>
            </a:r>
          </a:p>
        </p:txBody>
      </p:sp>
    </p:spTree>
    <p:extLst>
      <p:ext uri="{BB962C8B-B14F-4D97-AF65-F5344CB8AC3E}">
        <p14:creationId xmlns:p14="http://schemas.microsoft.com/office/powerpoint/2010/main" val="37226418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7B8D-5BC0-7ABC-3001-5527590E4284}"/>
              </a:ext>
            </a:extLst>
          </p:cNvPr>
          <p:cNvSpPr>
            <a:spLocks noGrp="1"/>
          </p:cNvSpPr>
          <p:nvPr>
            <p:ph type="title"/>
          </p:nvPr>
        </p:nvSpPr>
        <p:spPr>
          <a:xfrm>
            <a:off x="0" y="1"/>
            <a:ext cx="12191999" cy="817418"/>
          </a:xfrm>
        </p:spPr>
        <p:txBody>
          <a:bodyPr/>
          <a:lstStyle/>
          <a:p>
            <a:r>
              <a:rPr lang="en-GB" dirty="0" err="1"/>
              <a:t>contineu</a:t>
            </a:r>
            <a:endParaRPr lang="en-GB" dirty="0"/>
          </a:p>
        </p:txBody>
      </p:sp>
      <p:sp>
        <p:nvSpPr>
          <p:cNvPr id="3" name="Content Placeholder 2">
            <a:extLst>
              <a:ext uri="{FF2B5EF4-FFF2-40B4-BE49-F238E27FC236}">
                <a16:creationId xmlns:a16="http://schemas.microsoft.com/office/drawing/2014/main" id="{D688B25D-D7ED-0105-EDA3-2C0F2A94DE42}"/>
              </a:ext>
            </a:extLst>
          </p:cNvPr>
          <p:cNvSpPr>
            <a:spLocks noGrp="1"/>
          </p:cNvSpPr>
          <p:nvPr>
            <p:ph sz="quarter" idx="13"/>
          </p:nvPr>
        </p:nvSpPr>
        <p:spPr>
          <a:xfrm>
            <a:off x="0" y="817420"/>
            <a:ext cx="12192000" cy="6040580"/>
          </a:xfrm>
        </p:spPr>
        <p:txBody>
          <a:bodyPr>
            <a:normAutofit fontScale="92500"/>
          </a:bodyPr>
          <a:lstStyle/>
          <a:p>
            <a:r>
              <a:rPr lang="en-GB" sz="2800" b="1" dirty="0"/>
              <a:t>The severity of the condition </a:t>
            </a:r>
            <a:r>
              <a:rPr lang="en-GB" sz="2800" dirty="0"/>
              <a:t>should be assessed using the Modified </a:t>
            </a:r>
            <a:r>
              <a:rPr lang="en-GB" sz="2800" dirty="0">
                <a:highlight>
                  <a:srgbClr val="FFFF00"/>
                </a:highlight>
              </a:rPr>
              <a:t>24 hour PUQE (Pregnancy Uniqu</a:t>
            </a:r>
            <a:r>
              <a:rPr lang="en-GB" sz="2800" dirty="0"/>
              <a:t>e Quantification of Emesis and Nausea) score. </a:t>
            </a:r>
          </a:p>
          <a:p>
            <a:endParaRPr lang="en-GB" sz="2800" dirty="0"/>
          </a:p>
          <a:p>
            <a:r>
              <a:rPr lang="en-GB" sz="2800" b="1" dirty="0"/>
              <a:t>A clear and concise plan of care should be documented. Using the Modified 24-hour PUQE score and the NVP assessment </a:t>
            </a:r>
            <a:r>
              <a:rPr lang="en-GB" sz="2800" dirty="0"/>
              <a:t>algorithm, the management plan for individual patients will be outlined.</a:t>
            </a:r>
          </a:p>
          <a:p>
            <a:endParaRPr lang="en-GB" sz="2800" dirty="0"/>
          </a:p>
          <a:p>
            <a:r>
              <a:rPr lang="en-GB" sz="2800" dirty="0"/>
              <a:t> Treatment includes </a:t>
            </a:r>
            <a:r>
              <a:rPr lang="en-GB" sz="2800" b="1" dirty="0"/>
              <a:t>the correction of hypovolemia, electrolyte imbalances and ketosis and the provision of vitamin supplementation, anti-emetic medication and thromboprophylaxis</a:t>
            </a:r>
            <a:r>
              <a:rPr lang="en-GB" b="1" dirty="0"/>
              <a:t>.</a:t>
            </a:r>
          </a:p>
        </p:txBody>
      </p:sp>
    </p:spTree>
    <p:extLst>
      <p:ext uri="{BB962C8B-B14F-4D97-AF65-F5344CB8AC3E}">
        <p14:creationId xmlns:p14="http://schemas.microsoft.com/office/powerpoint/2010/main" val="16929980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69984-7976-E471-3CAB-178668D7E00D}"/>
              </a:ext>
            </a:extLst>
          </p:cNvPr>
          <p:cNvSpPr>
            <a:spLocks noGrp="1"/>
          </p:cNvSpPr>
          <p:nvPr>
            <p:ph type="title"/>
          </p:nvPr>
        </p:nvSpPr>
        <p:spPr>
          <a:xfrm>
            <a:off x="1" y="1"/>
            <a:ext cx="12192000" cy="914399"/>
          </a:xfrm>
        </p:spPr>
        <p:txBody>
          <a:bodyPr/>
          <a:lstStyle/>
          <a:p>
            <a:r>
              <a:rPr lang="en-GB" dirty="0" err="1"/>
              <a:t>Contineuo</a:t>
            </a:r>
            <a:r>
              <a:rPr lang="en-GB" dirty="0"/>
              <a:t> key recommendation</a:t>
            </a:r>
          </a:p>
        </p:txBody>
      </p:sp>
      <p:sp>
        <p:nvSpPr>
          <p:cNvPr id="3" name="Content Placeholder 2">
            <a:extLst>
              <a:ext uri="{FF2B5EF4-FFF2-40B4-BE49-F238E27FC236}">
                <a16:creationId xmlns:a16="http://schemas.microsoft.com/office/drawing/2014/main" id="{88484BC7-E5A1-9EE5-901F-5679EE8258A0}"/>
              </a:ext>
            </a:extLst>
          </p:cNvPr>
          <p:cNvSpPr>
            <a:spLocks noGrp="1"/>
          </p:cNvSpPr>
          <p:nvPr>
            <p:ph sz="quarter" idx="13"/>
          </p:nvPr>
        </p:nvSpPr>
        <p:spPr>
          <a:xfrm>
            <a:off x="0" y="914400"/>
            <a:ext cx="12192000" cy="5943599"/>
          </a:xfrm>
        </p:spPr>
        <p:txBody>
          <a:bodyPr>
            <a:noAutofit/>
          </a:bodyPr>
          <a:lstStyle/>
          <a:p>
            <a:r>
              <a:rPr lang="en-GB" sz="3200" b="1" dirty="0"/>
              <a:t>Consultation with a Dietitian is recommended</a:t>
            </a:r>
            <a:r>
              <a:rPr lang="en-GB" sz="3200" dirty="0"/>
              <a:t>. There is no evidence to support the effectiveness of dietary restrictions to relieve symptoms and patients are advised to avoid personal triggers of nausea. </a:t>
            </a:r>
          </a:p>
          <a:p>
            <a:endParaRPr lang="en-GB" sz="3200" dirty="0"/>
          </a:p>
          <a:p>
            <a:r>
              <a:rPr lang="en-GB" sz="3200" dirty="0"/>
              <a:t>Psychological support should also be offered to affected women with emphasis placed on the self-limiting nature of the condition. </a:t>
            </a:r>
          </a:p>
        </p:txBody>
      </p:sp>
    </p:spTree>
    <p:extLst>
      <p:ext uri="{BB962C8B-B14F-4D97-AF65-F5344CB8AC3E}">
        <p14:creationId xmlns:p14="http://schemas.microsoft.com/office/powerpoint/2010/main" val="42099226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95939-7E75-DBD5-2B18-7BB5CCC8CF9B}"/>
              </a:ext>
            </a:extLst>
          </p:cNvPr>
          <p:cNvSpPr>
            <a:spLocks noGrp="1"/>
          </p:cNvSpPr>
          <p:nvPr>
            <p:ph type="title"/>
          </p:nvPr>
        </p:nvSpPr>
        <p:spPr>
          <a:xfrm>
            <a:off x="0" y="1"/>
            <a:ext cx="12191999" cy="651163"/>
          </a:xfrm>
        </p:spPr>
        <p:txBody>
          <a:bodyPr>
            <a:normAutofit fontScale="90000"/>
          </a:bodyPr>
          <a:lstStyle/>
          <a:p>
            <a:r>
              <a:rPr lang="en-GB" dirty="0"/>
              <a:t>Be Aware of Potential Differential Diagnoses or Pre-disposing Conditions</a:t>
            </a:r>
          </a:p>
        </p:txBody>
      </p:sp>
      <p:sp>
        <p:nvSpPr>
          <p:cNvPr id="3" name="Content Placeholder 2">
            <a:extLst>
              <a:ext uri="{FF2B5EF4-FFF2-40B4-BE49-F238E27FC236}">
                <a16:creationId xmlns:a16="http://schemas.microsoft.com/office/drawing/2014/main" id="{3CB8AE08-7789-5886-B44E-5ADBED1FE4CC}"/>
              </a:ext>
            </a:extLst>
          </p:cNvPr>
          <p:cNvSpPr>
            <a:spLocks noGrp="1"/>
          </p:cNvSpPr>
          <p:nvPr>
            <p:ph sz="quarter" idx="13"/>
          </p:nvPr>
        </p:nvSpPr>
        <p:spPr>
          <a:xfrm>
            <a:off x="0" y="651164"/>
            <a:ext cx="12192000" cy="6206836"/>
          </a:xfrm>
        </p:spPr>
        <p:txBody>
          <a:bodyPr>
            <a:normAutofit fontScale="92500" lnSpcReduction="20000"/>
          </a:bodyPr>
          <a:lstStyle/>
          <a:p>
            <a:r>
              <a:rPr lang="en-GB" b="1" dirty="0"/>
              <a:t>Urinary tract infection </a:t>
            </a:r>
            <a:endParaRPr lang="en-GB" dirty="0"/>
          </a:p>
          <a:p>
            <a:r>
              <a:rPr lang="en-GB" dirty="0"/>
              <a:t> </a:t>
            </a:r>
            <a:r>
              <a:rPr lang="en-GB" b="1" dirty="0"/>
              <a:t> Multiple pregnancy </a:t>
            </a:r>
          </a:p>
          <a:p>
            <a:r>
              <a:rPr lang="en-GB" b="1" dirty="0"/>
              <a:t> Gastrointestinal (for </a:t>
            </a:r>
            <a:r>
              <a:rPr lang="en-GB" dirty="0"/>
              <a:t>example, infection including Helicobacter pylori, reflux oesophagitis, gastritis, cholecystitis, peptic ulceration, hepatitis, appendicitis, pancreatitis, complications after bariatric surgery) </a:t>
            </a:r>
          </a:p>
          <a:p>
            <a:r>
              <a:rPr lang="en-GB" dirty="0"/>
              <a:t> </a:t>
            </a:r>
            <a:r>
              <a:rPr lang="en-GB" b="1" dirty="0"/>
              <a:t>Neurologica</a:t>
            </a:r>
            <a:r>
              <a:rPr lang="en-GB" dirty="0"/>
              <a:t>l (for example, migraine, raised Intracranial pressure, central nervous system diseases) </a:t>
            </a:r>
          </a:p>
          <a:p>
            <a:r>
              <a:rPr lang="en-GB" b="1" dirty="0"/>
              <a:t> Molar pregnancy</a:t>
            </a:r>
          </a:p>
          <a:p>
            <a:r>
              <a:rPr lang="en-GB" dirty="0"/>
              <a:t>  </a:t>
            </a:r>
            <a:r>
              <a:rPr lang="en-GB" b="1" dirty="0"/>
              <a:t>Ear, nose, and throat disease </a:t>
            </a:r>
            <a:r>
              <a:rPr lang="en-GB" dirty="0"/>
              <a:t>(for example, labyrinthitis, Ménière’s disease, vestibular dysfunction) </a:t>
            </a:r>
          </a:p>
          <a:p>
            <a:r>
              <a:rPr lang="en-GB" dirty="0"/>
              <a:t> </a:t>
            </a:r>
            <a:r>
              <a:rPr lang="en-GB" b="1" dirty="0"/>
              <a:t>Drugs and supplements </a:t>
            </a:r>
            <a:r>
              <a:rPr lang="en-GB" dirty="0"/>
              <a:t>(such as opioids and iron- some prenatal multivitamin preparations contain iron which may exacerbate NVP) </a:t>
            </a:r>
          </a:p>
          <a:p>
            <a:r>
              <a:rPr lang="en-GB" b="1" dirty="0"/>
              <a:t> Metabolic and endocrine disorders (such </a:t>
            </a:r>
            <a:r>
              <a:rPr lang="en-GB" dirty="0"/>
              <a:t>as hypercalcaemia, Addison’s disease, </a:t>
            </a:r>
            <a:r>
              <a:rPr lang="en-GB" dirty="0" err="1"/>
              <a:t>uremia</a:t>
            </a:r>
            <a:r>
              <a:rPr lang="en-GB" dirty="0"/>
              <a:t>, and thyrotoxicosis) </a:t>
            </a:r>
          </a:p>
          <a:p>
            <a:r>
              <a:rPr lang="en-GB" b="1" dirty="0"/>
              <a:t> Persistent vomiting in diabetic women which may suggest autonomic neuropathy </a:t>
            </a:r>
          </a:p>
          <a:p>
            <a:r>
              <a:rPr lang="en-GB" b="1" dirty="0"/>
              <a:t> Psychological disorders </a:t>
            </a:r>
            <a:r>
              <a:rPr lang="en-GB" dirty="0"/>
              <a:t>(such as eating disorders)</a:t>
            </a:r>
          </a:p>
        </p:txBody>
      </p:sp>
    </p:spTree>
    <p:extLst>
      <p:ext uri="{BB962C8B-B14F-4D97-AF65-F5344CB8AC3E}">
        <p14:creationId xmlns:p14="http://schemas.microsoft.com/office/powerpoint/2010/main" val="38839597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1228-BDE6-1BCF-1802-23A558ED8C29}"/>
              </a:ext>
            </a:extLst>
          </p:cNvPr>
          <p:cNvSpPr>
            <a:spLocks noGrp="1"/>
          </p:cNvSpPr>
          <p:nvPr>
            <p:ph type="title"/>
          </p:nvPr>
        </p:nvSpPr>
        <p:spPr>
          <a:xfrm>
            <a:off x="0" y="1"/>
            <a:ext cx="12191999" cy="928254"/>
          </a:xfrm>
        </p:spPr>
        <p:txBody>
          <a:bodyPr/>
          <a:lstStyle/>
          <a:p>
            <a:r>
              <a:rPr lang="en-GB" dirty="0"/>
              <a:t>Maternal Complications </a:t>
            </a:r>
          </a:p>
        </p:txBody>
      </p:sp>
      <p:sp>
        <p:nvSpPr>
          <p:cNvPr id="3" name="Content Placeholder 2">
            <a:extLst>
              <a:ext uri="{FF2B5EF4-FFF2-40B4-BE49-F238E27FC236}">
                <a16:creationId xmlns:a16="http://schemas.microsoft.com/office/drawing/2014/main" id="{8ECC4BCE-3B22-F387-0C34-4A75A15F7561}"/>
              </a:ext>
            </a:extLst>
          </p:cNvPr>
          <p:cNvSpPr>
            <a:spLocks noGrp="1"/>
          </p:cNvSpPr>
          <p:nvPr>
            <p:ph sz="quarter" idx="13"/>
          </p:nvPr>
        </p:nvSpPr>
        <p:spPr>
          <a:xfrm>
            <a:off x="0" y="928256"/>
            <a:ext cx="12192000" cy="5929744"/>
          </a:xfrm>
        </p:spPr>
        <p:txBody>
          <a:bodyPr>
            <a:normAutofit/>
          </a:bodyPr>
          <a:lstStyle/>
          <a:p>
            <a:r>
              <a:rPr lang="en-GB" b="1" dirty="0"/>
              <a:t>Dehydration o increases the risk of diabetic ketoacidosis in those with type 1 </a:t>
            </a:r>
            <a:r>
              <a:rPr lang="en-GB" dirty="0"/>
              <a:t>diabetes o increases the risk of thromboembolism along with immobilisation </a:t>
            </a:r>
          </a:p>
          <a:p>
            <a:r>
              <a:rPr lang="en-GB" sz="2400" b="1" dirty="0"/>
              <a:t> Electrolyte disturbances as seen in any patient with </a:t>
            </a:r>
            <a:r>
              <a:rPr lang="en-GB" sz="2400" b="1" dirty="0">
                <a:highlight>
                  <a:srgbClr val="FFFF00"/>
                </a:highlight>
              </a:rPr>
              <a:t>persistent vomiting – </a:t>
            </a:r>
            <a:r>
              <a:rPr lang="en-GB" sz="2400" b="1" dirty="0" err="1">
                <a:highlight>
                  <a:srgbClr val="FFFF00"/>
                </a:highlight>
              </a:rPr>
              <a:t>hypochloraemic</a:t>
            </a:r>
            <a:r>
              <a:rPr lang="en-GB" sz="2400" b="1" dirty="0">
                <a:highlight>
                  <a:srgbClr val="FFFF00"/>
                </a:highlight>
              </a:rPr>
              <a:t> alkalosis, hypokalaemia and hyponatraemia </a:t>
            </a:r>
          </a:p>
          <a:p>
            <a:endParaRPr lang="en-GB" dirty="0"/>
          </a:p>
          <a:p>
            <a:r>
              <a:rPr lang="en-GB" dirty="0"/>
              <a:t> </a:t>
            </a:r>
            <a:r>
              <a:rPr lang="en-GB" b="1" dirty="0"/>
              <a:t>Protein-calorie malnutrition</a:t>
            </a:r>
            <a:endParaRPr lang="en-GB" dirty="0"/>
          </a:p>
          <a:p>
            <a:r>
              <a:rPr lang="en-GB" dirty="0"/>
              <a:t> </a:t>
            </a:r>
            <a:r>
              <a:rPr lang="en-GB" sz="2400" dirty="0"/>
              <a:t> </a:t>
            </a:r>
            <a:r>
              <a:rPr lang="en-GB" sz="2400" b="1" dirty="0"/>
              <a:t>Vitamin/mineral deficiencies </a:t>
            </a:r>
            <a:r>
              <a:rPr lang="en-GB" sz="2400" dirty="0"/>
              <a:t>and accompanying problems – e.g</a:t>
            </a:r>
            <a:r>
              <a:rPr lang="en-GB" sz="2400" dirty="0">
                <a:highlight>
                  <a:srgbClr val="FFFF00"/>
                </a:highlight>
              </a:rPr>
              <a:t>. thiamine </a:t>
            </a:r>
            <a:r>
              <a:rPr lang="en-GB" sz="2400" dirty="0"/>
              <a:t>deficiency can </a:t>
            </a:r>
            <a:r>
              <a:rPr lang="en-GB" sz="2400" b="1" dirty="0"/>
              <a:t>cause Wernicke’s encephalopathy, </a:t>
            </a:r>
            <a:r>
              <a:rPr lang="en-GB" sz="2400" dirty="0"/>
              <a:t>a serious neurological disorder associated with acute mental </a:t>
            </a:r>
            <a:r>
              <a:rPr lang="en-GB" sz="2400" b="1" dirty="0"/>
              <a:t>confusion, short term memory loss, ataxia</a:t>
            </a:r>
            <a:r>
              <a:rPr lang="en-GB" sz="2400" dirty="0"/>
              <a:t>, ocular abnormalities such as nystagmus and peripheral neuropathy. Wernicke’s encephalopathy can lead to irreversible neurological impairment </a:t>
            </a:r>
            <a:r>
              <a:rPr lang="en-GB" dirty="0"/>
              <a:t>.</a:t>
            </a:r>
          </a:p>
        </p:txBody>
      </p:sp>
    </p:spTree>
    <p:extLst>
      <p:ext uri="{BB962C8B-B14F-4D97-AF65-F5344CB8AC3E}">
        <p14:creationId xmlns:p14="http://schemas.microsoft.com/office/powerpoint/2010/main" val="2482116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TM04033925[[fn=Droplet]]</Template>
  <TotalTime>9561</TotalTime>
  <Words>8769</Words>
  <Application>Microsoft Office PowerPoint</Application>
  <PresentationFormat>Widescreen</PresentationFormat>
  <Paragraphs>433</Paragraphs>
  <Slides>156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156</vt:i4>
      </vt:variant>
    </vt:vector>
  </HeadingPairs>
  <TitlesOfParts>
    <vt:vector size="161" baseType="lpstr">
      <vt:lpstr>Aptos</vt:lpstr>
      <vt:lpstr>Arial</vt:lpstr>
      <vt:lpstr>Segoe UI</vt:lpstr>
      <vt:lpstr>Tw Cen MT</vt:lpstr>
      <vt:lpstr>Droplet</vt:lpstr>
      <vt:lpstr>IN THE NAME OF ALLAH</vt:lpstr>
      <vt:lpstr> early pregnancy modules</vt:lpstr>
      <vt:lpstr>INVESTIGATION AND MX OF  COMPLICATION OF EARLY TERMINATION OF PREGNANCY IRISH GL 2023</vt:lpstr>
      <vt:lpstr>PowerPoint Presentation</vt:lpstr>
      <vt:lpstr>PowerPoint Presentation</vt:lpstr>
      <vt:lpstr>background</vt:lpstr>
      <vt:lpstr>PowerPoint Presentation</vt:lpstr>
      <vt:lpstr>KEY RECOMMENDATION:</vt:lpstr>
      <vt:lpstr>cotineuo</vt:lpstr>
      <vt:lpstr>CONTINUE OF RECOMMENDATION : </vt:lpstr>
      <vt:lpstr>Continuation of recommendations</vt:lpstr>
      <vt:lpstr>Continuation of recommendations</vt:lpstr>
      <vt:lpstr>CONTINUE OF RECOMMENDATION</vt:lpstr>
      <vt:lpstr>CONTINUE OF RECOMMENDATION</vt:lpstr>
      <vt:lpstr>CONTINUE OF RECOMMENDATION</vt:lpstr>
      <vt:lpstr>CONTINUE OF RECOMMENDATION</vt:lpstr>
      <vt:lpstr>CONTINUE OF RECOMMENDATION</vt:lpstr>
      <vt:lpstr>CONTONUATION OF RECOMMENDATION</vt:lpstr>
      <vt:lpstr>PowerPoint Presentation</vt:lpstr>
      <vt:lpstr>KEY RECOMMENDATION</vt:lpstr>
      <vt:lpstr>Continuo recommedndation</vt:lpstr>
      <vt:lpstr>Continuo recommedndation</vt:lpstr>
      <vt:lpstr>CONTONUE recomendations</vt:lpstr>
      <vt:lpstr>CONTineuo recommendations</vt:lpstr>
      <vt:lpstr>Continuo recommendations</vt:lpstr>
      <vt:lpstr>CONTinuation</vt:lpstr>
      <vt:lpstr>Contineuo recommendation</vt:lpstr>
      <vt:lpstr>Contineu recommendatio</vt:lpstr>
      <vt:lpstr>Continuo recommendation</vt:lpstr>
      <vt:lpstr>CONtineu recommendatios</vt:lpstr>
      <vt:lpstr>Continuo recommendations </vt:lpstr>
      <vt:lpstr>Continuo recommendations</vt:lpstr>
      <vt:lpstr>CONtinuo recommendation</vt:lpstr>
      <vt:lpstr>Contineu recommendation</vt:lpstr>
      <vt:lpstr>CONtinuo recommendation</vt:lpstr>
      <vt:lpstr>Section 12 of the Health (Regulation of Termination of Pregnancy) Act 2018 states that: </vt:lpstr>
      <vt:lpstr>CONtinuation</vt:lpstr>
      <vt:lpstr>CONtinuatione</vt:lpstr>
      <vt:lpstr>1.4 Failed Terminations after 12 weeks Further clarification was also sough</vt:lpstr>
      <vt:lpstr>PowerPoint Presentation</vt:lpstr>
      <vt:lpstr>PowerPoint Presentation</vt:lpstr>
      <vt:lpstr>PowerPoint Presentation</vt:lpstr>
      <vt:lpstr>Purpose  and background</vt:lpstr>
      <vt:lpstr>Terminology and definitions</vt:lpstr>
      <vt:lpstr>Risk factors associated with RM</vt:lpstr>
      <vt:lpstr>The clinical and economic impact of RM</vt:lpstr>
      <vt:lpstr>PowerPoint Presentation</vt:lpstr>
      <vt:lpstr>Key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vt:lpstr>
      <vt:lpstr>Investigation of Ectopic Pregnancy</vt:lpstr>
      <vt:lpstr>contineuation</vt:lpstr>
      <vt:lpstr>Contineuations </vt:lpstr>
      <vt:lpstr>Diagnosis of Ectopic Pregnancy</vt:lpstr>
      <vt:lpstr>contineuation</vt:lpstr>
      <vt:lpstr>continuation</vt:lpstr>
      <vt:lpstr>Tubal Ectopic Pregnancy Management</vt:lpstr>
      <vt:lpstr>continuations</vt:lpstr>
      <vt:lpstr>continuation</vt:lpstr>
      <vt:lpstr>Interstitial Ectopic Pregnancy</vt:lpstr>
      <vt:lpstr>contiuo</vt:lpstr>
      <vt:lpstr>Cervical Ectopic Pregnancy</vt:lpstr>
      <vt:lpstr>Caesarean Scar Pregnancy</vt:lpstr>
      <vt:lpstr>Ovarian Ectopic Pregnancy</vt:lpstr>
      <vt:lpstr>Rudimentary Horn Ectopic Pregnancy</vt:lpstr>
      <vt:lpstr>Follow Up Care</vt:lpstr>
      <vt:lpstr>continuation</vt:lpstr>
      <vt:lpstr>PowerPoint Presentation</vt:lpstr>
      <vt:lpstr>Key recommendations</vt:lpstr>
      <vt:lpstr>Key recommendations </vt:lpstr>
      <vt:lpstr>PowerPoint Presentation</vt:lpstr>
      <vt:lpstr>PowerPoint Presentation</vt:lpstr>
      <vt:lpstr>PowerPoint Presentation</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HYPEREMESIS AND NAUSEA/VOMITING IN PREGNANCY</vt:lpstr>
      <vt:lpstr>PowerPoint Presentation</vt:lpstr>
      <vt:lpstr>PowerPoint Presentation</vt:lpstr>
      <vt:lpstr>Key recommendation</vt:lpstr>
      <vt:lpstr>contineu</vt:lpstr>
      <vt:lpstr>Contineuo key recommendation</vt:lpstr>
      <vt:lpstr>Be Aware of Potential Differential Diagnoses or Pre-disposing Conditions</vt:lpstr>
      <vt:lpstr>Maternal Complications </vt:lpstr>
      <vt:lpstr>continueuo</vt:lpstr>
      <vt:lpstr>contineuo</vt:lpstr>
      <vt:lpstr>Fetal Complications </vt:lpstr>
      <vt:lpstr>PowerPoint Presentation</vt:lpstr>
      <vt:lpstr>BACKGROUND</vt:lpstr>
      <vt:lpstr>aims</vt:lpstr>
      <vt:lpstr>Continuation of aim</vt:lpstr>
      <vt:lpstr>STATUTORY GROUNDS FOR TERMINATION OF PREGNANCY </vt:lpstr>
      <vt:lpstr>Key recommendations</vt:lpstr>
      <vt:lpstr>Continuations of recommendations</vt:lpstr>
      <vt:lpstr>continuo</vt:lpstr>
      <vt:lpstr>PowerPoint Presentation</vt:lpstr>
      <vt:lpstr>continuo</vt:lpstr>
      <vt:lpstr>PowerPoint Presentation</vt:lpstr>
      <vt:lpstr>Continuo key recommendations</vt:lpstr>
      <vt:lpstr>PowerPoint Presentation</vt:lpstr>
      <vt:lpstr>PowerPoint Presentation</vt:lpstr>
      <vt:lpstr>PowerPoint Presentation</vt:lpstr>
      <vt:lpstr>PowerPoint Presentation</vt:lpstr>
      <vt:lpstr>continuo</vt:lpstr>
      <vt:lpstr>continuo</vt:lpstr>
      <vt:lpstr>Important definitions</vt:lpstr>
      <vt:lpstr>PowerPoint Presentation</vt:lpstr>
      <vt:lpstr>PowerPoint Presentation</vt:lpstr>
      <vt:lpstr>PowerPoint Presentation</vt:lpstr>
      <vt:lpstr>PowerPoint Presentation</vt:lpstr>
      <vt:lpstr>PowerPoint Presentation</vt:lpstr>
      <vt:lpstr>Purpose and Scope</vt:lpstr>
      <vt:lpstr>Terminology</vt:lpstr>
      <vt:lpstr>Ultrasound and Embryo Development</vt:lpstr>
      <vt:lpstr>continuo</vt:lpstr>
      <vt:lpstr>PowerPoint Presentation</vt:lpstr>
      <vt:lpstr>PowerPoint Presentation</vt:lpstr>
      <vt:lpstr>Ultrasound determination of pregnancy loss</vt:lpstr>
      <vt:lpstr>PowerPoint Presentation</vt:lpstr>
      <vt:lpstr>continuo</vt:lpstr>
      <vt:lpstr>Common Pitfalls with Ultrasound in Early Pregnancy </vt:lpstr>
      <vt:lpstr>continuo</vt:lpstr>
      <vt:lpstr>PowerPoint Presentation</vt:lpstr>
      <vt:lpstr>Key Recommendations </vt:lpstr>
      <vt:lpstr>PowerPoint Presentation</vt:lpstr>
      <vt:lpstr>PowerPoint Presentation</vt:lpstr>
      <vt:lpstr>Purpose and Scope</vt:lpstr>
      <vt:lpstr>Background and Introduction </vt:lpstr>
      <vt:lpstr>Service Provision </vt:lpstr>
      <vt:lpstr>Terminology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table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khalifa abdalbagi</dc:creator>
  <cp:lastModifiedBy>khalifa abdalbagi</cp:lastModifiedBy>
  <cp:revision>2</cp:revision>
  <dcterms:created xsi:type="dcterms:W3CDTF">2026-04-04T12:39:08Z</dcterms:created>
  <dcterms:modified xsi:type="dcterms:W3CDTF">2026-04-16T07:16:17Z</dcterms:modified>
</cp:coreProperties>
</file>