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6" r:id="rId27"/>
    <p:sldId id="282" r:id="rId28"/>
    <p:sldId id="283" r:id="rId29"/>
    <p:sldId id="284" r:id="rId30"/>
    <p:sldId id="285" r:id="rId31"/>
    <p:sldId id="287" r:id="rId32"/>
    <p:sldId id="288" r:id="rId33"/>
    <p:sldId id="290" r:id="rId34"/>
    <p:sldId id="292" r:id="rId35"/>
    <p:sldId id="293" r:id="rId36"/>
    <p:sldId id="294" r:id="rId37"/>
    <p:sldId id="295" r:id="rId38"/>
    <p:sldId id="296" r:id="rId39"/>
    <p:sldId id="297" r:id="rId40"/>
    <p:sldId id="301" r:id="rId41"/>
    <p:sldId id="298" r:id="rId42"/>
    <p:sldId id="299" r:id="rId43"/>
    <p:sldId id="300" r:id="rId44"/>
    <p:sldId id="303" r:id="rId45"/>
    <p:sldId id="304" r:id="rId46"/>
    <p:sldId id="305" r:id="rId47"/>
    <p:sldId id="306" r:id="rId48"/>
    <p:sldId id="307" r:id="rId49"/>
    <p:sldId id="308" r:id="rId50"/>
    <p:sldId id="309" r:id="rId51"/>
    <p:sldId id="314" r:id="rId52"/>
    <p:sldId id="310" r:id="rId53"/>
    <p:sldId id="311" r:id="rId54"/>
    <p:sldId id="312" r:id="rId55"/>
    <p:sldId id="313" r:id="rId56"/>
    <p:sldId id="315" r:id="rId57"/>
    <p:sldId id="316" r:id="rId58"/>
    <p:sldId id="322" r:id="rId59"/>
    <p:sldId id="317" r:id="rId60"/>
    <p:sldId id="318" r:id="rId61"/>
    <p:sldId id="319" r:id="rId62"/>
    <p:sldId id="320" r:id="rId63"/>
    <p:sldId id="321"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9" r:id="rId90"/>
    <p:sldId id="350" r:id="rId91"/>
    <p:sldId id="351" r:id="rId92"/>
    <p:sldId id="352" r:id="rId93"/>
    <p:sldId id="353"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96"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5/4/2026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Fetal infections module </a:t>
            </a:r>
            <a:endParaRPr lang="ar-SA" dirty="0"/>
          </a:p>
        </p:txBody>
      </p:sp>
      <p:sp>
        <p:nvSpPr>
          <p:cNvPr id="3" name="Subtitle 2"/>
          <p:cNvSpPr>
            <a:spLocks noGrp="1"/>
          </p:cNvSpPr>
          <p:nvPr>
            <p:ph type="subTitle" idx="1"/>
          </p:nvPr>
        </p:nvSpPr>
        <p:spPr/>
        <p:txBody>
          <a:bodyPr>
            <a:normAutofit lnSpcReduction="10000"/>
          </a:bodyPr>
          <a:lstStyle/>
          <a:p>
            <a:r>
              <a:rPr lang="en-US" dirty="0" smtClean="0"/>
              <a:t>By </a:t>
            </a:r>
            <a:r>
              <a:rPr lang="en-US" dirty="0" err="1" smtClean="0"/>
              <a:t>dr</a:t>
            </a:r>
            <a:r>
              <a:rPr lang="en-US" dirty="0" smtClean="0"/>
              <a:t> </a:t>
            </a:r>
            <a:r>
              <a:rPr lang="en-US" dirty="0" err="1" smtClean="0"/>
              <a:t>eiman</a:t>
            </a:r>
            <a:r>
              <a:rPr lang="en-US" dirty="0" smtClean="0"/>
              <a:t> </a:t>
            </a:r>
            <a:r>
              <a:rPr lang="en-US" dirty="0" err="1" smtClean="0"/>
              <a:t>elnasri</a:t>
            </a:r>
            <a:endParaRPr lang="en-US" dirty="0"/>
          </a:p>
          <a:p>
            <a:r>
              <a:rPr lang="en-US" dirty="0" smtClean="0"/>
              <a:t>MRCPI PART 2 WRITTEN EXAM</a:t>
            </a:r>
          </a:p>
          <a:p>
            <a:r>
              <a:rPr lang="en-US" dirty="0" smtClean="0"/>
              <a:t>SEPTEMBER </a:t>
            </a:r>
            <a:endParaRPr lang="ar-SA" dirty="0"/>
          </a:p>
        </p:txBody>
      </p:sp>
    </p:spTree>
    <p:extLst>
      <p:ext uri="{BB962C8B-B14F-4D97-AF65-F5344CB8AC3E}">
        <p14:creationId xmlns:p14="http://schemas.microsoft.com/office/powerpoint/2010/main" val="1571470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CONTINEUO</a:t>
            </a:r>
            <a:endParaRPr lang="ar-SA" dirty="0"/>
          </a:p>
        </p:txBody>
      </p:sp>
      <p:sp>
        <p:nvSpPr>
          <p:cNvPr id="3" name="Content Placeholder 2"/>
          <p:cNvSpPr>
            <a:spLocks noGrp="1"/>
          </p:cNvSpPr>
          <p:nvPr>
            <p:ph idx="1"/>
          </p:nvPr>
        </p:nvSpPr>
        <p:spPr/>
        <p:txBody>
          <a:bodyPr/>
          <a:lstStyle/>
          <a:p>
            <a:pPr algn="l"/>
            <a:r>
              <a:rPr lang="en-US" dirty="0" smtClean="0"/>
              <a:t>10.If </a:t>
            </a:r>
            <a:r>
              <a:rPr lang="en-US" dirty="0"/>
              <a:t>non-immune, or if immunity tests are pending, we recommend that the woman should be isolated with contact and respiratory precautions, if attending a healthcare facility during her </a:t>
            </a:r>
            <a:r>
              <a:rPr lang="en-US" b="1" dirty="0"/>
              <a:t>potentially infectious period</a:t>
            </a:r>
            <a:r>
              <a:rPr lang="en-US" dirty="0"/>
              <a:t>. This </a:t>
            </a:r>
            <a:r>
              <a:rPr lang="en-US" b="1" dirty="0">
                <a:solidFill>
                  <a:srgbClr val="FF0000"/>
                </a:solidFill>
              </a:rPr>
              <a:t>is from day 8-21 post-exposure if they receive </a:t>
            </a:r>
            <a:r>
              <a:rPr lang="en-US" b="1" dirty="0" err="1">
                <a:solidFill>
                  <a:srgbClr val="FF0000"/>
                </a:solidFill>
              </a:rPr>
              <a:t>aciclovir</a:t>
            </a:r>
            <a:r>
              <a:rPr lang="en-US" b="1" dirty="0">
                <a:solidFill>
                  <a:srgbClr val="FF0000"/>
                </a:solidFill>
              </a:rPr>
              <a:t> </a:t>
            </a:r>
            <a:r>
              <a:rPr lang="en-US" dirty="0"/>
              <a:t>or </a:t>
            </a:r>
            <a:r>
              <a:rPr lang="en-US" b="1" dirty="0">
                <a:solidFill>
                  <a:srgbClr val="FF0000"/>
                </a:solidFill>
              </a:rPr>
              <a:t>no prophylaxis and from day 8-28 post exposure if they receive Varicella-zoster immune </a:t>
            </a:r>
            <a:r>
              <a:rPr lang="en-US" dirty="0"/>
              <a:t>globulin </a:t>
            </a:r>
            <a:r>
              <a:rPr lang="en-US" dirty="0" smtClean="0"/>
              <a:t>VZIG.</a:t>
            </a:r>
            <a:endParaRPr lang="ar-SA" dirty="0"/>
          </a:p>
        </p:txBody>
      </p:sp>
    </p:spTree>
    <p:extLst>
      <p:ext uri="{BB962C8B-B14F-4D97-AF65-F5344CB8AC3E}">
        <p14:creationId xmlns:p14="http://schemas.microsoft.com/office/powerpoint/2010/main" val="3087578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CONTINEUO</a:t>
            </a:r>
            <a:endParaRPr lang="ar-SA" dirty="0"/>
          </a:p>
        </p:txBody>
      </p:sp>
      <p:sp>
        <p:nvSpPr>
          <p:cNvPr id="3" name="Content Placeholder 2"/>
          <p:cNvSpPr>
            <a:spLocks noGrp="1"/>
          </p:cNvSpPr>
          <p:nvPr>
            <p:ph idx="1"/>
          </p:nvPr>
        </p:nvSpPr>
        <p:spPr/>
        <p:txBody>
          <a:bodyPr/>
          <a:lstStyle/>
          <a:p>
            <a:pPr algn="l"/>
            <a:r>
              <a:rPr lang="en-US" dirty="0" smtClean="0"/>
              <a:t>10.If </a:t>
            </a:r>
            <a:r>
              <a:rPr lang="en-US" dirty="0"/>
              <a:t>the varicella </a:t>
            </a:r>
            <a:r>
              <a:rPr lang="en-US" b="1" dirty="0">
                <a:solidFill>
                  <a:srgbClr val="FF0000"/>
                </a:solidFill>
              </a:rPr>
              <a:t>exposure is deemed significant</a:t>
            </a:r>
            <a:r>
              <a:rPr lang="en-US" dirty="0"/>
              <a:t>, and the woman </a:t>
            </a:r>
            <a:r>
              <a:rPr lang="en-US" b="1" dirty="0">
                <a:solidFill>
                  <a:srgbClr val="FF0000"/>
                </a:solidFill>
              </a:rPr>
              <a:t>is non-immune</a:t>
            </a:r>
            <a:r>
              <a:rPr lang="en-US" dirty="0"/>
              <a:t>, we strongly recommend that post exposure prophylaxis should be given in line with NIAC guidance. This should be </a:t>
            </a:r>
            <a:r>
              <a:rPr lang="en-US" b="1" dirty="0">
                <a:solidFill>
                  <a:srgbClr val="FF0000"/>
                </a:solidFill>
              </a:rPr>
              <a:t>oral </a:t>
            </a:r>
            <a:r>
              <a:rPr lang="en-US" b="1" dirty="0" err="1">
                <a:solidFill>
                  <a:srgbClr val="FF0000"/>
                </a:solidFill>
              </a:rPr>
              <a:t>aciclovir</a:t>
            </a:r>
            <a:r>
              <a:rPr lang="en-US" b="1" dirty="0">
                <a:solidFill>
                  <a:srgbClr val="FF0000"/>
                </a:solidFill>
              </a:rPr>
              <a:t> </a:t>
            </a:r>
            <a:r>
              <a:rPr lang="en-US" dirty="0"/>
              <a:t>as first line option, </a:t>
            </a:r>
            <a:r>
              <a:rPr lang="en-US" i="1" dirty="0"/>
              <a:t>with VZIG as an alternative</a:t>
            </a:r>
            <a:r>
              <a:rPr lang="en-US" dirty="0"/>
              <a:t>. </a:t>
            </a:r>
            <a:endParaRPr lang="en-US" dirty="0" smtClean="0"/>
          </a:p>
          <a:p>
            <a:pPr algn="l"/>
            <a:r>
              <a:rPr lang="en-US" dirty="0" smtClean="0"/>
              <a:t>11.We </a:t>
            </a:r>
            <a:r>
              <a:rPr lang="en-US" dirty="0"/>
              <a:t>recommend that any pregnant woman exposed to varicella, should be </a:t>
            </a:r>
            <a:r>
              <a:rPr lang="en-US" b="1" dirty="0"/>
              <a:t>encouraged to contact their healthcare provider if a rash or fever develops in the next 3-4 weeks</a:t>
            </a:r>
            <a:r>
              <a:rPr lang="en-US" dirty="0"/>
              <a:t>. </a:t>
            </a:r>
            <a:endParaRPr lang="ar-SA" dirty="0" smtClean="0"/>
          </a:p>
          <a:p>
            <a:pPr algn="l"/>
            <a:endParaRPr lang="en-US" dirty="0" smtClean="0"/>
          </a:p>
          <a:p>
            <a:pPr algn="l"/>
            <a:endParaRPr lang="en-US" dirty="0"/>
          </a:p>
          <a:p>
            <a:pPr algn="l"/>
            <a:endParaRPr lang="ar-SA" dirty="0"/>
          </a:p>
        </p:txBody>
      </p:sp>
    </p:spTree>
    <p:extLst>
      <p:ext uri="{BB962C8B-B14F-4D97-AF65-F5344CB8AC3E}">
        <p14:creationId xmlns:p14="http://schemas.microsoft.com/office/powerpoint/2010/main" val="364977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CONTINEUO</a:t>
            </a:r>
            <a:endParaRPr lang="ar-SA" dirty="0"/>
          </a:p>
        </p:txBody>
      </p:sp>
      <p:sp>
        <p:nvSpPr>
          <p:cNvPr id="3" name="Content Placeholder 2"/>
          <p:cNvSpPr>
            <a:spLocks noGrp="1"/>
          </p:cNvSpPr>
          <p:nvPr>
            <p:ph idx="1"/>
          </p:nvPr>
        </p:nvSpPr>
        <p:spPr/>
        <p:txBody>
          <a:bodyPr/>
          <a:lstStyle/>
          <a:p>
            <a:pPr algn="l"/>
            <a:r>
              <a:rPr lang="en-US" b="1" dirty="0" smtClean="0">
                <a:solidFill>
                  <a:srgbClr val="FF0000"/>
                </a:solidFill>
              </a:rPr>
              <a:t>13.We </a:t>
            </a:r>
            <a:r>
              <a:rPr lang="en-US" b="1" dirty="0">
                <a:solidFill>
                  <a:srgbClr val="FF0000"/>
                </a:solidFill>
              </a:rPr>
              <a:t>suggest that if a woman has additional medical conditions or is on immunosuppressive medications</a:t>
            </a:r>
            <a:r>
              <a:rPr lang="en-US" dirty="0"/>
              <a:t>, then this should be taken into account when deciding on post exposure prophylaxis. </a:t>
            </a:r>
            <a:r>
              <a:rPr lang="en-US" b="1" dirty="0"/>
              <a:t>A woman with prior history of varicella or shingles, may require post exposure prophylaxis </a:t>
            </a:r>
            <a:r>
              <a:rPr lang="en-US" dirty="0"/>
              <a:t>if she is on </a:t>
            </a:r>
            <a:r>
              <a:rPr lang="en-US" b="1" dirty="0">
                <a:solidFill>
                  <a:srgbClr val="FF0000"/>
                </a:solidFill>
              </a:rPr>
              <a:t>significant immunosuppression</a:t>
            </a:r>
            <a:r>
              <a:rPr lang="en-US" dirty="0"/>
              <a:t>. If unsure, consult NIAC guidance (Chapter 3) and liaise with the medical specialty team</a:t>
            </a:r>
            <a:endParaRPr lang="ar-SA" dirty="0"/>
          </a:p>
        </p:txBody>
      </p:sp>
    </p:spTree>
    <p:extLst>
      <p:ext uri="{BB962C8B-B14F-4D97-AF65-F5344CB8AC3E}">
        <p14:creationId xmlns:p14="http://schemas.microsoft.com/office/powerpoint/2010/main" val="2680539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0632"/>
            <a:ext cx="9601196" cy="1591406"/>
          </a:xfrm>
        </p:spPr>
        <p:txBody>
          <a:bodyPr>
            <a:normAutofit/>
          </a:bodyPr>
          <a:lstStyle/>
          <a:p>
            <a:r>
              <a:rPr lang="en-US" dirty="0" smtClean="0"/>
              <a:t>CONTINEUO</a:t>
            </a:r>
            <a:endParaRPr lang="ar-SA" dirty="0"/>
          </a:p>
        </p:txBody>
      </p:sp>
      <p:sp>
        <p:nvSpPr>
          <p:cNvPr id="3" name="Content Placeholder 2"/>
          <p:cNvSpPr>
            <a:spLocks noGrp="1"/>
          </p:cNvSpPr>
          <p:nvPr>
            <p:ph idx="1"/>
          </p:nvPr>
        </p:nvSpPr>
        <p:spPr/>
        <p:txBody>
          <a:bodyPr>
            <a:normAutofit/>
          </a:bodyPr>
          <a:lstStyle/>
          <a:p>
            <a:pPr algn="ctr"/>
            <a:r>
              <a:rPr lang="en-US" sz="3600" b="1" dirty="0">
                <a:solidFill>
                  <a:srgbClr val="FF0000"/>
                </a:solidFill>
              </a:rPr>
              <a:t>Management of a pregnant woman or recently post-partum (&lt;6WEEKS POST BIRTH) woman with suspected or confirmed acute primary varicella infection</a:t>
            </a:r>
            <a:endParaRPr lang="ar-SA" sz="3600" b="1" dirty="0">
              <a:solidFill>
                <a:srgbClr val="FF0000"/>
              </a:solidFill>
            </a:endParaRPr>
          </a:p>
        </p:txBody>
      </p:sp>
    </p:spTree>
    <p:extLst>
      <p:ext uri="{BB962C8B-B14F-4D97-AF65-F5344CB8AC3E}">
        <p14:creationId xmlns:p14="http://schemas.microsoft.com/office/powerpoint/2010/main" val="4120371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a:r>
              <a:rPr lang="en-US" dirty="0" smtClean="0"/>
              <a:t>14.We </a:t>
            </a:r>
            <a:r>
              <a:rPr lang="en-US" dirty="0"/>
              <a:t>strongly recommend that all suspected or confirmed cases of varicella are isolated in a single room with </a:t>
            </a:r>
            <a:r>
              <a:rPr lang="en-US" dirty="0" err="1"/>
              <a:t>ensuite</a:t>
            </a:r>
            <a:r>
              <a:rPr lang="en-US" dirty="0"/>
              <a:t> facilities under airborne precautions if they require admission to hospital. </a:t>
            </a:r>
            <a:endParaRPr lang="en-US" dirty="0" smtClean="0"/>
          </a:p>
          <a:p>
            <a:pPr algn="l"/>
            <a:r>
              <a:rPr lang="en-US" dirty="0" smtClean="0"/>
              <a:t>15</a:t>
            </a:r>
            <a:r>
              <a:rPr lang="en-US" dirty="0"/>
              <a:t>. We strongly recommend that staff caring for the woman should be </a:t>
            </a:r>
            <a:r>
              <a:rPr lang="en-US" b="1" dirty="0"/>
              <a:t>immune to varicella </a:t>
            </a:r>
            <a:r>
              <a:rPr lang="en-US" dirty="0"/>
              <a:t>(natural immunity or vaccination or confirmed by laboratory testing as part of an occupational health assessment) to prevent hospital outbreaks, in line with NIAC </a:t>
            </a:r>
            <a:r>
              <a:rPr lang="en-US" dirty="0" err="1" smtClean="0"/>
              <a:t>guidanc</a:t>
            </a:r>
            <a:endParaRPr lang="ar-SA" dirty="0"/>
          </a:p>
        </p:txBody>
      </p:sp>
    </p:spTree>
    <p:extLst>
      <p:ext uri="{BB962C8B-B14F-4D97-AF65-F5344CB8AC3E}">
        <p14:creationId xmlns:p14="http://schemas.microsoft.com/office/powerpoint/2010/main" val="2802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CONTINEUO</a:t>
            </a:r>
            <a:endParaRPr lang="ar-SA" dirty="0"/>
          </a:p>
        </p:txBody>
      </p:sp>
      <p:sp>
        <p:nvSpPr>
          <p:cNvPr id="3" name="Content Placeholder 2"/>
          <p:cNvSpPr>
            <a:spLocks noGrp="1"/>
          </p:cNvSpPr>
          <p:nvPr>
            <p:ph idx="1"/>
          </p:nvPr>
        </p:nvSpPr>
        <p:spPr/>
        <p:txBody>
          <a:bodyPr>
            <a:normAutofit lnSpcReduction="10000"/>
          </a:bodyPr>
          <a:lstStyle/>
          <a:p>
            <a:pPr algn="l"/>
            <a:r>
              <a:rPr lang="en-US" dirty="0"/>
              <a:t>16. We strongly recommend that women with disseminated varicella should avoid contact with other vulnerable people (i.e. immunocompromised due to biologics, chemotherapy or other varicella non-immune pregnant women) until all the lesions are completely crusted. In case of shingles outbreak the lesions should be kept covered where possible. </a:t>
            </a:r>
          </a:p>
          <a:p>
            <a:pPr algn="l"/>
            <a:r>
              <a:rPr lang="en-US" dirty="0" smtClean="0"/>
              <a:t>17</a:t>
            </a:r>
            <a:r>
              <a:rPr lang="en-US" b="1" dirty="0">
                <a:solidFill>
                  <a:srgbClr val="FF0000"/>
                </a:solidFill>
              </a:rPr>
              <a:t>. We recommend that if a pregnant woman presents with acute varicella, </a:t>
            </a:r>
            <a:r>
              <a:rPr lang="en-US" b="1" dirty="0" err="1">
                <a:solidFill>
                  <a:srgbClr val="FF0000"/>
                </a:solidFill>
              </a:rPr>
              <a:t>aciclovir</a:t>
            </a:r>
            <a:r>
              <a:rPr lang="en-US" b="1" dirty="0">
                <a:solidFill>
                  <a:srgbClr val="FF0000"/>
                </a:solidFill>
              </a:rPr>
              <a:t> should be given as soon as possible, and ideally within the first 24 hours of the rash appearing. The benefit of </a:t>
            </a:r>
            <a:r>
              <a:rPr lang="en-US" b="1" dirty="0" err="1">
                <a:solidFill>
                  <a:srgbClr val="FF0000"/>
                </a:solidFill>
              </a:rPr>
              <a:t>aciclovir</a:t>
            </a:r>
            <a:r>
              <a:rPr lang="en-US" b="1" dirty="0">
                <a:solidFill>
                  <a:srgbClr val="FF0000"/>
                </a:solidFill>
              </a:rPr>
              <a:t> after 24 hours of the rash should be judged on a case-by-case basis</a:t>
            </a:r>
            <a:r>
              <a:rPr lang="en-US" dirty="0"/>
              <a:t>. </a:t>
            </a:r>
            <a:endParaRPr lang="ar-SA" dirty="0"/>
          </a:p>
        </p:txBody>
      </p:sp>
    </p:spTree>
    <p:extLst>
      <p:ext uri="{BB962C8B-B14F-4D97-AF65-F5344CB8AC3E}">
        <p14:creationId xmlns:p14="http://schemas.microsoft.com/office/powerpoint/2010/main" val="3653518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CONTINEUO</a:t>
            </a:r>
            <a:endParaRPr lang="ar-SA" dirty="0"/>
          </a:p>
        </p:txBody>
      </p:sp>
      <p:sp>
        <p:nvSpPr>
          <p:cNvPr id="3" name="Content Placeholder 2"/>
          <p:cNvSpPr>
            <a:spLocks noGrp="1"/>
          </p:cNvSpPr>
          <p:nvPr>
            <p:ph idx="1"/>
          </p:nvPr>
        </p:nvSpPr>
        <p:spPr/>
        <p:txBody>
          <a:bodyPr>
            <a:normAutofit fontScale="85000" lnSpcReduction="10000"/>
          </a:bodyPr>
          <a:lstStyle/>
          <a:p>
            <a:pPr algn="l"/>
            <a:r>
              <a:rPr lang="en-US" dirty="0" smtClean="0"/>
              <a:t>18.We </a:t>
            </a:r>
            <a:r>
              <a:rPr lang="en-US" dirty="0"/>
              <a:t>strongly </a:t>
            </a:r>
            <a:r>
              <a:rPr lang="en-US" b="1" dirty="0">
                <a:solidFill>
                  <a:srgbClr val="FF0000"/>
                </a:solidFill>
              </a:rPr>
              <a:t>recommend that IV </a:t>
            </a:r>
            <a:r>
              <a:rPr lang="en-US" b="1" dirty="0" err="1">
                <a:solidFill>
                  <a:srgbClr val="FF0000"/>
                </a:solidFill>
              </a:rPr>
              <a:t>aciclovir</a:t>
            </a:r>
            <a:r>
              <a:rPr lang="en-US" b="1" dirty="0">
                <a:solidFill>
                  <a:srgbClr val="FF0000"/>
                </a:solidFill>
              </a:rPr>
              <a:t> </a:t>
            </a:r>
            <a:r>
              <a:rPr lang="en-US" dirty="0"/>
              <a:t>(10mg/kg every 8 hours) is given to pregnant women at all gestations if they </a:t>
            </a:r>
            <a:r>
              <a:rPr lang="en-US" b="1" dirty="0">
                <a:solidFill>
                  <a:srgbClr val="FF0000"/>
                </a:solidFill>
              </a:rPr>
              <a:t>have severe varicella with organ dysfunction </a:t>
            </a:r>
            <a:r>
              <a:rPr lang="en-US" dirty="0"/>
              <a:t>(i.e. hepatitis, pneumonitis, encephalitis). Renal function should be monitored carefully, especially if receiving other nephrotoxic drugs, as </a:t>
            </a:r>
            <a:r>
              <a:rPr lang="en-US" dirty="0" err="1"/>
              <a:t>aciclovir</a:t>
            </a:r>
            <a:r>
              <a:rPr lang="en-US" dirty="0"/>
              <a:t> dosage adjustment may be required. </a:t>
            </a:r>
            <a:r>
              <a:rPr lang="en-US" dirty="0" smtClean="0"/>
              <a:t> </a:t>
            </a:r>
          </a:p>
          <a:p>
            <a:pPr algn="l"/>
            <a:r>
              <a:rPr lang="en-US" dirty="0" smtClean="0"/>
              <a:t>19</a:t>
            </a:r>
            <a:r>
              <a:rPr lang="en-US" b="1" dirty="0">
                <a:solidFill>
                  <a:srgbClr val="FF0000"/>
                </a:solidFill>
              </a:rPr>
              <a:t>. We strongly recommend that there is no role for VZIG once the rash has started to develop</a:t>
            </a:r>
            <a:r>
              <a:rPr lang="en-US" dirty="0"/>
              <a:t>. </a:t>
            </a:r>
            <a:r>
              <a:rPr lang="en-US" dirty="0" smtClean="0"/>
              <a:t> </a:t>
            </a:r>
          </a:p>
          <a:p>
            <a:pPr algn="l"/>
            <a:r>
              <a:rPr lang="en-US" dirty="0" smtClean="0"/>
              <a:t>20</a:t>
            </a:r>
            <a:r>
              <a:rPr lang="en-US" dirty="0"/>
              <a:t>. We suggest that, in addition to the management of acute varicella, pregnant women should be managed in line with the national sepsis guidelines, and be monitored for possible secondary bacterial infection especially with </a:t>
            </a:r>
            <a:r>
              <a:rPr lang="en-US" b="1" dirty="0">
                <a:solidFill>
                  <a:srgbClr val="FF0000"/>
                </a:solidFill>
              </a:rPr>
              <a:t>Group A Streptococcus</a:t>
            </a:r>
            <a:r>
              <a:rPr lang="en-US" dirty="0"/>
              <a:t>. Best </a:t>
            </a:r>
            <a:r>
              <a:rPr lang="en-US" dirty="0" err="1"/>
              <a:t>practic</a:t>
            </a:r>
            <a:endParaRPr lang="ar-SA" dirty="0"/>
          </a:p>
        </p:txBody>
      </p:sp>
    </p:spTree>
    <p:extLst>
      <p:ext uri="{BB962C8B-B14F-4D97-AF65-F5344CB8AC3E}">
        <p14:creationId xmlns:p14="http://schemas.microsoft.com/office/powerpoint/2010/main" val="2007391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CONTINEUO</a:t>
            </a:r>
            <a:endParaRPr lang="ar-SA" dirty="0"/>
          </a:p>
        </p:txBody>
      </p:sp>
      <p:sp>
        <p:nvSpPr>
          <p:cNvPr id="3" name="Content Placeholder 2"/>
          <p:cNvSpPr>
            <a:spLocks noGrp="1"/>
          </p:cNvSpPr>
          <p:nvPr>
            <p:ph idx="1"/>
          </p:nvPr>
        </p:nvSpPr>
        <p:spPr/>
        <p:txBody>
          <a:bodyPr/>
          <a:lstStyle/>
          <a:p>
            <a:pPr algn="l"/>
            <a:r>
              <a:rPr lang="en-US" dirty="0"/>
              <a:t>21. Women with sepsis (i.e. organ dysfunction and suspected infection) should have their care escalated through established pathways </a:t>
            </a:r>
            <a:r>
              <a:rPr lang="en-US" b="1" dirty="0">
                <a:solidFill>
                  <a:srgbClr val="FF0000"/>
                </a:solidFill>
              </a:rPr>
              <a:t>to HDU </a:t>
            </a:r>
            <a:r>
              <a:rPr lang="en-US" dirty="0"/>
              <a:t>or ICU level, and be managed in line with national sepsis pathways. </a:t>
            </a:r>
          </a:p>
          <a:p>
            <a:pPr algn="l"/>
            <a:endParaRPr lang="en-US" dirty="0" smtClean="0"/>
          </a:p>
          <a:p>
            <a:pPr algn="l"/>
            <a:r>
              <a:rPr lang="en-US" dirty="0" smtClean="0"/>
              <a:t>22</a:t>
            </a:r>
            <a:r>
              <a:rPr lang="en-US" dirty="0"/>
              <a:t>. </a:t>
            </a:r>
            <a:r>
              <a:rPr lang="en-US" dirty="0" smtClean="0"/>
              <a:t>We </a:t>
            </a:r>
            <a:r>
              <a:rPr lang="en-US" dirty="0"/>
              <a:t>suggest that any pregnant woman with symptoms or signs of meningoencephalitis be discussed with the local </a:t>
            </a:r>
            <a:r>
              <a:rPr lang="en-US" b="1" dirty="0">
                <a:solidFill>
                  <a:srgbClr val="FF0000"/>
                </a:solidFill>
              </a:rPr>
              <a:t>adult general medical </a:t>
            </a:r>
            <a:r>
              <a:rPr lang="en-US" dirty="0"/>
              <a:t>service. </a:t>
            </a:r>
            <a:endParaRPr lang="ar-SA" dirty="0"/>
          </a:p>
        </p:txBody>
      </p:sp>
    </p:spTree>
    <p:extLst>
      <p:ext uri="{BB962C8B-B14F-4D97-AF65-F5344CB8AC3E}">
        <p14:creationId xmlns:p14="http://schemas.microsoft.com/office/powerpoint/2010/main" val="2984361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09276"/>
          </a:xfrm>
        </p:spPr>
        <p:txBody>
          <a:bodyPr>
            <a:normAutofit fontScale="90000"/>
          </a:bodyPr>
          <a:lstStyle/>
          <a:p>
            <a:r>
              <a:rPr lang="en-US" dirty="0"/>
              <a:t>CONTINEUO</a:t>
            </a:r>
            <a:endParaRPr lang="ar-SA" dirty="0"/>
          </a:p>
        </p:txBody>
      </p:sp>
      <p:sp>
        <p:nvSpPr>
          <p:cNvPr id="3" name="Content Placeholder 2"/>
          <p:cNvSpPr>
            <a:spLocks noGrp="1"/>
          </p:cNvSpPr>
          <p:nvPr>
            <p:ph idx="1"/>
          </p:nvPr>
        </p:nvSpPr>
        <p:spPr>
          <a:xfrm>
            <a:off x="1295401" y="2426676"/>
            <a:ext cx="9601196" cy="3449191"/>
          </a:xfrm>
        </p:spPr>
        <p:txBody>
          <a:bodyPr>
            <a:normAutofit fontScale="92500" lnSpcReduction="20000"/>
          </a:bodyPr>
          <a:lstStyle/>
          <a:p>
            <a:pPr algn="l"/>
            <a:r>
              <a:rPr lang="en-US" dirty="0"/>
              <a:t>23. </a:t>
            </a:r>
            <a:r>
              <a:rPr lang="en-US" b="1" dirty="0"/>
              <a:t>We recommend that women are advised to monitor for rash or symptoms for 8-21 days post exposure if given </a:t>
            </a:r>
            <a:r>
              <a:rPr lang="en-US" b="1" dirty="0" err="1"/>
              <a:t>aciclovir</a:t>
            </a:r>
            <a:r>
              <a:rPr lang="en-US" b="1" dirty="0"/>
              <a:t> or no prophylaxis, and 8-28 days if given VZIG. </a:t>
            </a:r>
            <a:endParaRPr lang="en-US" dirty="0" smtClean="0"/>
          </a:p>
          <a:p>
            <a:pPr algn="l"/>
            <a:endParaRPr lang="en-US" dirty="0" smtClean="0"/>
          </a:p>
          <a:p>
            <a:pPr algn="l"/>
            <a:r>
              <a:rPr lang="en-US" dirty="0" smtClean="0"/>
              <a:t>24</a:t>
            </a:r>
            <a:r>
              <a:rPr lang="en-US" dirty="0"/>
              <a:t>. The care and follow up of women with acute primary varicella should be </a:t>
            </a:r>
            <a:r>
              <a:rPr lang="en-US" dirty="0" err="1"/>
              <a:t>individualised</a:t>
            </a:r>
            <a:r>
              <a:rPr lang="en-US" dirty="0"/>
              <a:t>, with senior Obstetricians involved in the care. </a:t>
            </a:r>
          </a:p>
          <a:p>
            <a:pPr algn="l"/>
            <a:endParaRPr lang="en-US" dirty="0" smtClean="0"/>
          </a:p>
          <a:p>
            <a:pPr algn="l"/>
            <a:r>
              <a:rPr lang="en-US" dirty="0" smtClean="0"/>
              <a:t>25</a:t>
            </a:r>
            <a:r>
              <a:rPr lang="en-US" dirty="0"/>
              <a:t>. We suggest that </a:t>
            </a:r>
            <a:r>
              <a:rPr lang="en-US" b="1" dirty="0">
                <a:solidFill>
                  <a:srgbClr val="FF0000"/>
                </a:solidFill>
              </a:rPr>
              <a:t>routine referral to a Fetal Medicine Specialist is not required for </a:t>
            </a:r>
            <a:r>
              <a:rPr lang="en-US" dirty="0"/>
              <a:t>women without symptoms of varicella post exposure, unless there are particular concerns about fetal growth or anomalies. Best </a:t>
            </a:r>
            <a:r>
              <a:rPr lang="en-US" dirty="0" err="1"/>
              <a:t>practic</a:t>
            </a:r>
            <a:endParaRPr lang="ar-SA" dirty="0"/>
          </a:p>
        </p:txBody>
      </p:sp>
    </p:spTree>
    <p:extLst>
      <p:ext uri="{BB962C8B-B14F-4D97-AF65-F5344CB8AC3E}">
        <p14:creationId xmlns:p14="http://schemas.microsoft.com/office/powerpoint/2010/main" val="3267536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Management of the pregnant woman whose fetus is exposed to varicella in </a:t>
            </a:r>
            <a:r>
              <a:rPr lang="en-US" dirty="0" smtClean="0">
                <a:solidFill>
                  <a:srgbClr val="FF0000"/>
                </a:solidFill>
              </a:rPr>
              <a:t>utero</a:t>
            </a:r>
            <a:endParaRPr lang="ar-SA"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l"/>
            <a:r>
              <a:rPr lang="en-US" dirty="0"/>
              <a:t>26. We recommend that women who </a:t>
            </a:r>
            <a:r>
              <a:rPr lang="en-US" b="1" dirty="0"/>
              <a:t>develop primary varicella </a:t>
            </a:r>
            <a:r>
              <a:rPr lang="en-US" dirty="0"/>
              <a:t>infection in pregnancy </a:t>
            </a:r>
            <a:r>
              <a:rPr lang="en-US" b="1" dirty="0">
                <a:solidFill>
                  <a:srgbClr val="FF0000"/>
                </a:solidFill>
              </a:rPr>
              <a:t>should be referred to a Fetal Medicine Specialist from 16-20 </a:t>
            </a:r>
            <a:r>
              <a:rPr lang="en-US" dirty="0"/>
              <a:t>weeks gestation, </a:t>
            </a:r>
            <a:r>
              <a:rPr lang="en-US" b="1" dirty="0">
                <a:solidFill>
                  <a:srgbClr val="FF0000"/>
                </a:solidFill>
              </a:rPr>
              <a:t>and at least 5 weeks after the infection</a:t>
            </a:r>
            <a:r>
              <a:rPr lang="en-US" dirty="0"/>
              <a:t>. Consultation with a Neonatologist is recommended if fetal anomalies are diagnosed on antenatal </a:t>
            </a:r>
            <a:r>
              <a:rPr lang="en-US" dirty="0" smtClean="0"/>
              <a:t>ultrasound</a:t>
            </a:r>
          </a:p>
          <a:p>
            <a:pPr algn="l"/>
            <a:r>
              <a:rPr lang="en-US" dirty="0" smtClean="0"/>
              <a:t>27</a:t>
            </a:r>
            <a:r>
              <a:rPr lang="en-US" dirty="0"/>
              <a:t>. We suggest that women who develop primary varicella infection during pregnancy should be counselled about the risks versus benefits of amniocentesis to </a:t>
            </a:r>
            <a:r>
              <a:rPr lang="en-US" b="1" dirty="0"/>
              <a:t>detect varicella DNA by polymerase chain reaction </a:t>
            </a:r>
            <a:r>
              <a:rPr lang="en-US" dirty="0"/>
              <a:t>(PCR). Amniocentesis should not be </a:t>
            </a:r>
            <a:r>
              <a:rPr lang="en-US" b="1" dirty="0"/>
              <a:t>performed before the skin lesions have completely healed</a:t>
            </a:r>
            <a:r>
              <a:rPr lang="en-US" dirty="0"/>
              <a:t>, and at least five weeks after infection to </a:t>
            </a:r>
            <a:r>
              <a:rPr lang="en-US" dirty="0" err="1"/>
              <a:t>minimise</a:t>
            </a:r>
            <a:r>
              <a:rPr lang="en-US" dirty="0"/>
              <a:t> risk of a false negative result. </a:t>
            </a:r>
            <a:endParaRPr lang="ar-SA" dirty="0" smtClean="0"/>
          </a:p>
          <a:p>
            <a:pPr algn="l"/>
            <a:endParaRPr lang="ar-SA" dirty="0"/>
          </a:p>
        </p:txBody>
      </p:sp>
    </p:spTree>
    <p:extLst>
      <p:ext uri="{BB962C8B-B14F-4D97-AF65-F5344CB8AC3E}">
        <p14:creationId xmlns:p14="http://schemas.microsoft.com/office/powerpoint/2010/main" val="133302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Frequently asking infections </a:t>
            </a:r>
            <a:endParaRPr lang="ar-SA" b="1" dirty="0">
              <a:solidFill>
                <a:srgbClr val="FF0000"/>
              </a:solidFill>
            </a:endParaRPr>
          </a:p>
        </p:txBody>
      </p:sp>
      <p:sp>
        <p:nvSpPr>
          <p:cNvPr id="3" name="Content Placeholder 2"/>
          <p:cNvSpPr>
            <a:spLocks noGrp="1"/>
          </p:cNvSpPr>
          <p:nvPr>
            <p:ph sz="half" idx="1"/>
          </p:nvPr>
        </p:nvSpPr>
        <p:spPr/>
        <p:txBody>
          <a:bodyPr/>
          <a:lstStyle/>
          <a:p>
            <a:pPr marL="0" indent="0" algn="l">
              <a:buNone/>
            </a:pPr>
            <a:r>
              <a:rPr lang="en-US" dirty="0" smtClean="0"/>
              <a:t>Chicken pox</a:t>
            </a:r>
          </a:p>
          <a:p>
            <a:pPr marL="0" indent="0" algn="l">
              <a:buNone/>
            </a:pPr>
            <a:r>
              <a:rPr lang="en-US" dirty="0" smtClean="0"/>
              <a:t>Herpes </a:t>
            </a:r>
          </a:p>
          <a:p>
            <a:pPr marL="0" indent="0" algn="l">
              <a:buNone/>
            </a:pPr>
            <a:r>
              <a:rPr lang="en-US" dirty="0" err="1" smtClean="0"/>
              <a:t>Zika</a:t>
            </a:r>
            <a:endParaRPr lang="en-US" dirty="0" smtClean="0"/>
          </a:p>
          <a:p>
            <a:pPr marL="0" indent="0" algn="l">
              <a:buNone/>
            </a:pPr>
            <a:r>
              <a:rPr lang="en-US" dirty="0" smtClean="0"/>
              <a:t>Listeria</a:t>
            </a:r>
          </a:p>
          <a:p>
            <a:pPr marL="0" indent="0" algn="l">
              <a:buNone/>
            </a:pPr>
            <a:r>
              <a:rPr lang="en-US" dirty="0" smtClean="0"/>
              <a:t>cytomegalovirus</a:t>
            </a:r>
            <a:endParaRPr lang="ar-SA" dirty="0"/>
          </a:p>
        </p:txBody>
      </p:sp>
      <p:sp>
        <p:nvSpPr>
          <p:cNvPr id="4" name="Content Placeholder 3"/>
          <p:cNvSpPr>
            <a:spLocks noGrp="1"/>
          </p:cNvSpPr>
          <p:nvPr>
            <p:ph sz="half" idx="2"/>
          </p:nvPr>
        </p:nvSpPr>
        <p:spPr/>
        <p:txBody>
          <a:bodyPr/>
          <a:lstStyle/>
          <a:p>
            <a:pPr algn="l"/>
            <a:r>
              <a:rPr lang="en-US" dirty="0" smtClean="0"/>
              <a:t>Toxoplasma</a:t>
            </a:r>
          </a:p>
          <a:p>
            <a:pPr algn="l"/>
            <a:r>
              <a:rPr lang="en-US" dirty="0" smtClean="0"/>
              <a:t>Parvovirus B19</a:t>
            </a:r>
          </a:p>
          <a:p>
            <a:pPr algn="l"/>
            <a:r>
              <a:rPr lang="en-US" dirty="0" smtClean="0"/>
              <a:t>Rubella</a:t>
            </a:r>
          </a:p>
          <a:p>
            <a:pPr marL="0" indent="0" algn="l">
              <a:buNone/>
            </a:pPr>
            <a:r>
              <a:rPr lang="en-US" dirty="0" err="1" smtClean="0"/>
              <a:t>Meseles</a:t>
            </a:r>
            <a:endParaRPr lang="ar-SA" dirty="0"/>
          </a:p>
        </p:txBody>
      </p:sp>
    </p:spTree>
    <p:extLst>
      <p:ext uri="{BB962C8B-B14F-4D97-AF65-F5344CB8AC3E}">
        <p14:creationId xmlns:p14="http://schemas.microsoft.com/office/powerpoint/2010/main" val="3392161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ar-SA" dirty="0"/>
          </a:p>
        </p:txBody>
      </p:sp>
      <p:sp>
        <p:nvSpPr>
          <p:cNvPr id="3" name="Content Placeholder 2"/>
          <p:cNvSpPr>
            <a:spLocks noGrp="1"/>
          </p:cNvSpPr>
          <p:nvPr>
            <p:ph idx="1"/>
          </p:nvPr>
        </p:nvSpPr>
        <p:spPr/>
        <p:txBody>
          <a:bodyPr/>
          <a:lstStyle/>
          <a:p>
            <a:pPr algn="l"/>
            <a:r>
              <a:rPr lang="en-US" dirty="0"/>
              <a:t>28. If the mother develops primary varicella infection in the last four weeks before giving birth, she should be counselled that there is an increased risk of the baby developing severe disseminated varicella which would warrant antiviral treatment as soon as possible. </a:t>
            </a:r>
            <a:r>
              <a:rPr lang="en-US" dirty="0" smtClean="0"/>
              <a:t> </a:t>
            </a:r>
          </a:p>
          <a:p>
            <a:pPr algn="l"/>
            <a:r>
              <a:rPr lang="en-US" dirty="0" smtClean="0"/>
              <a:t>29</a:t>
            </a:r>
            <a:r>
              <a:rPr lang="en-US" dirty="0"/>
              <a:t>. We suggest that clinicians should </a:t>
            </a:r>
            <a:r>
              <a:rPr lang="en-US" b="1" dirty="0"/>
              <a:t>consider avoiding elective birth as </a:t>
            </a:r>
            <a:r>
              <a:rPr lang="en-US" dirty="0"/>
              <a:t>clinically </a:t>
            </a:r>
            <a:r>
              <a:rPr lang="en-US" b="1" dirty="0"/>
              <a:t>appropriate, until the infectious period has passed</a:t>
            </a:r>
            <a:endParaRPr lang="ar-SA" b="1" dirty="0"/>
          </a:p>
        </p:txBody>
      </p:sp>
    </p:spTree>
    <p:extLst>
      <p:ext uri="{BB962C8B-B14F-4D97-AF65-F5344CB8AC3E}">
        <p14:creationId xmlns:p14="http://schemas.microsoft.com/office/powerpoint/2010/main" val="3852142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endParaRPr lang="ar-SA" dirty="0"/>
          </a:p>
        </p:txBody>
      </p:sp>
      <p:sp>
        <p:nvSpPr>
          <p:cNvPr id="3" name="Content Placeholder 2"/>
          <p:cNvSpPr>
            <a:spLocks noGrp="1"/>
          </p:cNvSpPr>
          <p:nvPr>
            <p:ph idx="1"/>
          </p:nvPr>
        </p:nvSpPr>
        <p:spPr>
          <a:xfrm>
            <a:off x="1295401" y="2409092"/>
            <a:ext cx="9601196" cy="3466776"/>
          </a:xfrm>
        </p:spPr>
        <p:txBody>
          <a:bodyPr/>
          <a:lstStyle/>
          <a:p>
            <a:pPr algn="l"/>
            <a:r>
              <a:rPr lang="en-US" dirty="0"/>
              <a:t>30. We recommend that care is taken around placement of epidural/spinal </a:t>
            </a:r>
            <a:r>
              <a:rPr lang="en-US" dirty="0" err="1"/>
              <a:t>anaesthesia</a:t>
            </a:r>
            <a:r>
              <a:rPr lang="en-US" dirty="0"/>
              <a:t> in line to avoid vesicles, and this should be done in consultation with senior </a:t>
            </a:r>
            <a:r>
              <a:rPr lang="en-US" dirty="0" err="1"/>
              <a:t>anaesthetists</a:t>
            </a:r>
            <a:r>
              <a:rPr lang="en-US" dirty="0"/>
              <a:t>. The suitability for epidural or spinal </a:t>
            </a:r>
            <a:r>
              <a:rPr lang="en-US" dirty="0" err="1"/>
              <a:t>anaesthesia</a:t>
            </a:r>
            <a:r>
              <a:rPr lang="en-US" dirty="0"/>
              <a:t> will depend on the presence or absence of skin lesions at the site of insertion, suspicion of </a:t>
            </a:r>
            <a:r>
              <a:rPr lang="en-US" dirty="0" err="1"/>
              <a:t>viraemia</a:t>
            </a:r>
            <a:r>
              <a:rPr lang="en-US" dirty="0"/>
              <a:t> and when treatment was commenced. </a:t>
            </a:r>
            <a:r>
              <a:rPr lang="en-US" dirty="0" smtClean="0"/>
              <a:t> </a:t>
            </a:r>
          </a:p>
          <a:p>
            <a:pPr algn="l"/>
            <a:r>
              <a:rPr lang="en-US" dirty="0" smtClean="0"/>
              <a:t>31</a:t>
            </a:r>
            <a:r>
              <a:rPr lang="en-US" dirty="0"/>
              <a:t>. Mode of delivery should be considered on an </a:t>
            </a:r>
            <a:r>
              <a:rPr lang="en-US" dirty="0" err="1"/>
              <a:t>individualised</a:t>
            </a:r>
            <a:r>
              <a:rPr lang="en-US" dirty="0"/>
              <a:t> basis. Where there is evidence of fetal compromise or maternal respiratory failure delivery by emergency caesarean section is recommended. </a:t>
            </a:r>
            <a:endParaRPr lang="ar-SA" dirty="0"/>
          </a:p>
        </p:txBody>
      </p:sp>
    </p:spTree>
    <p:extLst>
      <p:ext uri="{BB962C8B-B14F-4D97-AF65-F5344CB8AC3E}">
        <p14:creationId xmlns:p14="http://schemas.microsoft.com/office/powerpoint/2010/main" val="610871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endParaRPr lang="ar-SA" dirty="0"/>
          </a:p>
        </p:txBody>
      </p:sp>
      <p:sp>
        <p:nvSpPr>
          <p:cNvPr id="3" name="Content Placeholder 2"/>
          <p:cNvSpPr>
            <a:spLocks noGrp="1"/>
          </p:cNvSpPr>
          <p:nvPr>
            <p:ph idx="1"/>
          </p:nvPr>
        </p:nvSpPr>
        <p:spPr/>
        <p:txBody>
          <a:bodyPr/>
          <a:lstStyle/>
          <a:p>
            <a:pPr algn="l"/>
            <a:r>
              <a:rPr lang="en-US" dirty="0"/>
              <a:t>32. We strongly recommend that all babies born to mothers with acute primary varicella infection during pregnancy or birth, should be referred to the neonatology team at the time of birth. Best p</a:t>
            </a:r>
            <a:endParaRPr lang="ar-SA" dirty="0"/>
          </a:p>
        </p:txBody>
      </p:sp>
    </p:spTree>
    <p:extLst>
      <p:ext uri="{BB962C8B-B14F-4D97-AF65-F5344CB8AC3E}">
        <p14:creationId xmlns:p14="http://schemas.microsoft.com/office/powerpoint/2010/main" val="1083723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9086"/>
            <a:ext cx="9601196" cy="1696914"/>
          </a:xfrm>
        </p:spPr>
        <p:txBody>
          <a:bodyPr>
            <a:normAutofit fontScale="90000"/>
          </a:bodyPr>
          <a:lstStyle/>
          <a:p>
            <a:r>
              <a:rPr lang="en-US" dirty="0">
                <a:solidFill>
                  <a:srgbClr val="FF0000"/>
                </a:solidFill>
              </a:rPr>
              <a:t>Management of the neonate exposed to varicella in utero, at time of birth or within first week of life</a:t>
            </a:r>
            <a:endParaRPr lang="ar-SA" dirty="0">
              <a:solidFill>
                <a:srgbClr val="FF0000"/>
              </a:solidFill>
            </a:endParaRPr>
          </a:p>
        </p:txBody>
      </p:sp>
      <p:sp>
        <p:nvSpPr>
          <p:cNvPr id="3" name="Content Placeholder 2"/>
          <p:cNvSpPr>
            <a:spLocks noGrp="1"/>
          </p:cNvSpPr>
          <p:nvPr>
            <p:ph idx="1"/>
          </p:nvPr>
        </p:nvSpPr>
        <p:spPr/>
        <p:txBody>
          <a:bodyPr/>
          <a:lstStyle/>
          <a:p>
            <a:pPr algn="l"/>
            <a:r>
              <a:rPr lang="en-US" dirty="0"/>
              <a:t>33. Babies whose mothers develop varicella in pregnancy at any gestation up to 7 days before birth: </a:t>
            </a:r>
            <a:endParaRPr lang="en-US" dirty="0" smtClean="0"/>
          </a:p>
          <a:p>
            <a:pPr algn="l"/>
            <a:r>
              <a:rPr lang="en-US" dirty="0" smtClean="0"/>
              <a:t>a. </a:t>
            </a:r>
            <a:r>
              <a:rPr lang="en-US" dirty="0"/>
              <a:t>We suggest that all babies with in utero exposure to maternal varicella more than 7 days before birth, should have a neonatal assessment at birth and pre-discharge, and their mother be encouraged to attend the routine developmental checks to ensure that they achieve their developmental </a:t>
            </a:r>
            <a:r>
              <a:rPr lang="en-US" dirty="0" smtClean="0"/>
              <a:t>milestones. </a:t>
            </a:r>
            <a:endParaRPr lang="ar-SA" dirty="0"/>
          </a:p>
        </p:txBody>
      </p:sp>
    </p:spTree>
    <p:extLst>
      <p:ext uri="{BB962C8B-B14F-4D97-AF65-F5344CB8AC3E}">
        <p14:creationId xmlns:p14="http://schemas.microsoft.com/office/powerpoint/2010/main" val="1792712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endParaRPr lang="ar-SA" dirty="0"/>
          </a:p>
        </p:txBody>
      </p:sp>
      <p:sp>
        <p:nvSpPr>
          <p:cNvPr id="3" name="Content Placeholder 2"/>
          <p:cNvSpPr>
            <a:spLocks noGrp="1"/>
          </p:cNvSpPr>
          <p:nvPr>
            <p:ph idx="1"/>
          </p:nvPr>
        </p:nvSpPr>
        <p:spPr/>
        <p:txBody>
          <a:bodyPr>
            <a:normAutofit lnSpcReduction="10000"/>
          </a:bodyPr>
          <a:lstStyle/>
          <a:p>
            <a:pPr algn="l"/>
            <a:r>
              <a:rPr lang="en-US" dirty="0"/>
              <a:t>b. The risk of severe varicella infection following exposure of preterm infants, i.e. </a:t>
            </a:r>
            <a:r>
              <a:rPr lang="en-US" dirty="0" smtClean="0"/>
              <a:t>&lt;28 weeks or &lt;1kg birth </a:t>
            </a:r>
            <a:r>
              <a:rPr lang="en-US" dirty="0" err="1" smtClean="0"/>
              <a:t>wt</a:t>
            </a:r>
            <a:r>
              <a:rPr lang="en-US" dirty="0"/>
              <a:t>, should be discussed with senior </a:t>
            </a:r>
            <a:r>
              <a:rPr lang="en-US" dirty="0" smtClean="0"/>
              <a:t>Neonatologists.</a:t>
            </a:r>
          </a:p>
          <a:p>
            <a:pPr algn="l"/>
            <a:r>
              <a:rPr lang="en-US" dirty="0" smtClean="0"/>
              <a:t> </a:t>
            </a:r>
            <a:r>
              <a:rPr lang="ar-SA" dirty="0" smtClean="0"/>
              <a:t> </a:t>
            </a:r>
          </a:p>
          <a:p>
            <a:pPr algn="l"/>
            <a:r>
              <a:rPr lang="en-US" dirty="0"/>
              <a:t>34. Babies whose mothers develop varicella either within 7 days before birth or 7 days after birth: </a:t>
            </a:r>
            <a:endParaRPr lang="en-US" dirty="0" smtClean="0"/>
          </a:p>
          <a:p>
            <a:pPr algn="l"/>
            <a:r>
              <a:rPr lang="en-US" dirty="0" smtClean="0"/>
              <a:t>a</a:t>
            </a:r>
            <a:r>
              <a:rPr lang="en-US" dirty="0"/>
              <a:t>. We strongly recommend the use of post-exposure VZIG prophylaxis in line with NIAC </a:t>
            </a:r>
            <a:r>
              <a:rPr lang="en-US" dirty="0" smtClean="0"/>
              <a:t>guidance.</a:t>
            </a:r>
            <a:endParaRPr lang="ar-SA" dirty="0"/>
          </a:p>
          <a:p>
            <a:pPr algn="l"/>
            <a:endParaRPr lang="ar-SA" dirty="0"/>
          </a:p>
        </p:txBody>
      </p:sp>
    </p:spTree>
    <p:extLst>
      <p:ext uri="{BB962C8B-B14F-4D97-AF65-F5344CB8AC3E}">
        <p14:creationId xmlns:p14="http://schemas.microsoft.com/office/powerpoint/2010/main" val="1087563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endParaRPr lang="ar-SA" dirty="0"/>
          </a:p>
        </p:txBody>
      </p:sp>
      <p:sp>
        <p:nvSpPr>
          <p:cNvPr id="3" name="Content Placeholder 2"/>
          <p:cNvSpPr>
            <a:spLocks noGrp="1"/>
          </p:cNvSpPr>
          <p:nvPr>
            <p:ph idx="1"/>
          </p:nvPr>
        </p:nvSpPr>
        <p:spPr/>
        <p:txBody>
          <a:bodyPr/>
          <a:lstStyle/>
          <a:p>
            <a:pPr algn="l"/>
            <a:r>
              <a:rPr lang="en-US" dirty="0"/>
              <a:t>35. When the index case is not the mother, then NIAC guidelines should be followed when considering prophylaxis for the neonate. </a:t>
            </a:r>
            <a:r>
              <a:rPr lang="en-US" dirty="0" smtClean="0"/>
              <a:t> </a:t>
            </a:r>
          </a:p>
          <a:p>
            <a:pPr algn="l"/>
            <a:r>
              <a:rPr lang="en-US" dirty="0" smtClean="0"/>
              <a:t>36</a:t>
            </a:r>
            <a:r>
              <a:rPr lang="en-US" dirty="0"/>
              <a:t>. If a varicella exposed baby develops any rash or febrile illness in the neonatal period, we suggest that caregivers should contact the local GP or return to the local </a:t>
            </a:r>
            <a:r>
              <a:rPr lang="en-US" dirty="0" err="1"/>
              <a:t>paediatric</a:t>
            </a:r>
            <a:r>
              <a:rPr lang="en-US" dirty="0"/>
              <a:t> unit rather than the local maternity unit. They should be isolated in a single room to </a:t>
            </a:r>
            <a:r>
              <a:rPr lang="en-US" dirty="0" err="1"/>
              <a:t>minimise</a:t>
            </a:r>
            <a:r>
              <a:rPr lang="en-US" dirty="0"/>
              <a:t> risk of spread pending further investigation. </a:t>
            </a:r>
            <a:endParaRPr lang="ar-SA" dirty="0"/>
          </a:p>
        </p:txBody>
      </p:sp>
    </p:spTree>
    <p:extLst>
      <p:ext uri="{BB962C8B-B14F-4D97-AF65-F5344CB8AC3E}">
        <p14:creationId xmlns:p14="http://schemas.microsoft.com/office/powerpoint/2010/main" val="2201100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Management of the neonate with suspected or confirmed varicella in the first month of </a:t>
            </a:r>
            <a:r>
              <a:rPr lang="en-US" dirty="0" smtClean="0">
                <a:solidFill>
                  <a:srgbClr val="FF0000"/>
                </a:solidFill>
              </a:rPr>
              <a:t>life</a:t>
            </a:r>
            <a:endParaRPr lang="ar-SA" dirty="0">
              <a:solidFill>
                <a:srgbClr val="FF0000"/>
              </a:solidFill>
            </a:endParaRPr>
          </a:p>
        </p:txBody>
      </p:sp>
      <p:sp>
        <p:nvSpPr>
          <p:cNvPr id="3" name="Content Placeholder 2"/>
          <p:cNvSpPr>
            <a:spLocks noGrp="1"/>
          </p:cNvSpPr>
          <p:nvPr>
            <p:ph idx="1"/>
          </p:nvPr>
        </p:nvSpPr>
        <p:spPr/>
        <p:txBody>
          <a:bodyPr/>
          <a:lstStyle/>
          <a:p>
            <a:pPr algn="l"/>
            <a:r>
              <a:rPr lang="en-US" dirty="0"/>
              <a:t>38. We strongly recommend that empirical IV </a:t>
            </a:r>
            <a:r>
              <a:rPr lang="en-US" dirty="0" err="1"/>
              <a:t>aciclovir</a:t>
            </a:r>
            <a:r>
              <a:rPr lang="en-US" dirty="0"/>
              <a:t> should be started in an unwell neonate with a disseminated vesicular rash, pending confirmation of the </a:t>
            </a:r>
            <a:r>
              <a:rPr lang="en-US" dirty="0" err="1"/>
              <a:t>aetiology</a:t>
            </a:r>
            <a:r>
              <a:rPr lang="en-US" dirty="0"/>
              <a:t> (i.e. HSV, VZV or enterovirus</a:t>
            </a:r>
            <a:r>
              <a:rPr lang="en-US" dirty="0" smtClean="0"/>
              <a:t>).</a:t>
            </a:r>
          </a:p>
          <a:p>
            <a:pPr algn="l"/>
            <a:r>
              <a:rPr lang="en-US" dirty="0" smtClean="0"/>
              <a:t> </a:t>
            </a:r>
            <a:r>
              <a:rPr lang="en-US" dirty="0"/>
              <a:t>If varicella is confirmed, we strongly recommend that IV </a:t>
            </a:r>
            <a:r>
              <a:rPr lang="en-US" dirty="0" err="1"/>
              <a:t>aciclovir</a:t>
            </a:r>
            <a:r>
              <a:rPr lang="en-US" dirty="0"/>
              <a:t> should be continued in preterm infants irrespective of maternal immunity, those with respiratory compromise or those with severe end organ </a:t>
            </a:r>
            <a:r>
              <a:rPr lang="en-US" dirty="0" smtClean="0"/>
              <a:t>damage(encephalitis,</a:t>
            </a:r>
          </a:p>
          <a:p>
            <a:pPr algn="l"/>
            <a:r>
              <a:rPr lang="en-US" dirty="0" smtClean="0"/>
              <a:t>Hepatitis)</a:t>
            </a:r>
            <a:endParaRPr lang="en-US" dirty="0"/>
          </a:p>
          <a:p>
            <a:pPr algn="l"/>
            <a:endParaRPr lang="ar-SA" dirty="0"/>
          </a:p>
        </p:txBody>
      </p:sp>
    </p:spTree>
    <p:extLst>
      <p:ext uri="{BB962C8B-B14F-4D97-AF65-F5344CB8AC3E}">
        <p14:creationId xmlns:p14="http://schemas.microsoft.com/office/powerpoint/2010/main" val="1141398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Varicella and breastfeeding</a:t>
            </a:r>
            <a:endParaRPr lang="ar-SA" b="1" dirty="0">
              <a:solidFill>
                <a:srgbClr val="FF0000"/>
              </a:solidFill>
            </a:endParaRPr>
          </a:p>
        </p:txBody>
      </p:sp>
      <p:sp>
        <p:nvSpPr>
          <p:cNvPr id="3" name="Content Placeholder 2"/>
          <p:cNvSpPr>
            <a:spLocks noGrp="1"/>
          </p:cNvSpPr>
          <p:nvPr>
            <p:ph idx="1"/>
          </p:nvPr>
        </p:nvSpPr>
        <p:spPr/>
        <p:txBody>
          <a:bodyPr>
            <a:normAutofit lnSpcReduction="10000"/>
          </a:bodyPr>
          <a:lstStyle/>
          <a:p>
            <a:pPr algn="l"/>
            <a:r>
              <a:rPr lang="en-US" dirty="0"/>
              <a:t>41. We recommend that women with varicella should be supported and encouraged to breastfeed if they wish</a:t>
            </a:r>
            <a:r>
              <a:rPr lang="en-US" dirty="0" smtClean="0"/>
              <a:t>.</a:t>
            </a:r>
            <a:endParaRPr lang="ar-SA" dirty="0" smtClean="0"/>
          </a:p>
          <a:p>
            <a:pPr algn="l"/>
            <a:r>
              <a:rPr lang="en-US" dirty="0"/>
              <a:t>42. Vesicles on the breast should be covered to </a:t>
            </a:r>
            <a:r>
              <a:rPr lang="en-US" dirty="0" err="1"/>
              <a:t>minimise</a:t>
            </a:r>
            <a:r>
              <a:rPr lang="en-US" dirty="0"/>
              <a:t> risk of transmission</a:t>
            </a:r>
            <a:r>
              <a:rPr lang="en-US" dirty="0" smtClean="0"/>
              <a:t>.</a:t>
            </a:r>
          </a:p>
          <a:p>
            <a:pPr algn="l"/>
            <a:r>
              <a:rPr lang="en-US" dirty="0"/>
              <a:t>43. We recommend that clinicians advise mothers that </a:t>
            </a:r>
            <a:r>
              <a:rPr lang="en-US" dirty="0" err="1"/>
              <a:t>aciclovir</a:t>
            </a:r>
            <a:r>
              <a:rPr lang="en-US" dirty="0"/>
              <a:t> is not contra-indicated in breastfeeding. </a:t>
            </a:r>
            <a:r>
              <a:rPr lang="en-US" dirty="0" err="1"/>
              <a:t>Aciclovir</a:t>
            </a:r>
            <a:r>
              <a:rPr lang="en-US" dirty="0"/>
              <a:t> is present in breast milk after systemic administration but is not expected to cause any adverse effects in breastfed infants</a:t>
            </a:r>
          </a:p>
          <a:p>
            <a:pPr algn="l"/>
            <a:endParaRPr lang="ar-SA" dirty="0" smtClean="0"/>
          </a:p>
          <a:p>
            <a:pPr algn="l"/>
            <a:endParaRPr lang="ar-SA" dirty="0"/>
          </a:p>
        </p:txBody>
      </p:sp>
    </p:spTree>
    <p:extLst>
      <p:ext uri="{BB962C8B-B14F-4D97-AF65-F5344CB8AC3E}">
        <p14:creationId xmlns:p14="http://schemas.microsoft.com/office/powerpoint/2010/main" val="2346847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Reactivation of varicella zoster in pregnancy (i.e. </a:t>
            </a:r>
            <a:r>
              <a:rPr lang="en-US" dirty="0" err="1">
                <a:solidFill>
                  <a:srgbClr val="FF0000"/>
                </a:solidFill>
              </a:rPr>
              <a:t>localised</a:t>
            </a:r>
            <a:r>
              <a:rPr lang="en-US" dirty="0">
                <a:solidFill>
                  <a:srgbClr val="FF0000"/>
                </a:solidFill>
              </a:rPr>
              <a:t> </a:t>
            </a:r>
            <a:r>
              <a:rPr lang="en-US" b="1" dirty="0">
                <a:solidFill>
                  <a:srgbClr val="FF0000"/>
                </a:solidFill>
              </a:rPr>
              <a:t>shingles</a:t>
            </a:r>
            <a:endParaRPr lang="ar-SA"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l"/>
            <a:r>
              <a:rPr lang="en-US" dirty="0"/>
              <a:t>44. We suggest </a:t>
            </a:r>
            <a:r>
              <a:rPr lang="en-US" b="1" dirty="0">
                <a:solidFill>
                  <a:srgbClr val="FF0000"/>
                </a:solidFill>
              </a:rPr>
              <a:t>that Fetal Medicine assessment is not required, in the case of secondary infection/ herpes zoster infection, as shingles is not associated with fetal varicella </a:t>
            </a:r>
            <a:r>
              <a:rPr lang="en-US" b="1" dirty="0" smtClean="0">
                <a:solidFill>
                  <a:srgbClr val="FF0000"/>
                </a:solidFill>
              </a:rPr>
              <a:t>syndrome.</a:t>
            </a:r>
          </a:p>
          <a:p>
            <a:pPr algn="l"/>
            <a:endParaRPr lang="en-US" b="1" dirty="0">
              <a:solidFill>
                <a:srgbClr val="FF0000"/>
              </a:solidFill>
            </a:endParaRPr>
          </a:p>
          <a:p>
            <a:pPr algn="l"/>
            <a:r>
              <a:rPr lang="en-US" dirty="0"/>
              <a:t>45. We suggest that the placement of women </a:t>
            </a:r>
            <a:r>
              <a:rPr lang="en-US" b="1" dirty="0">
                <a:solidFill>
                  <a:srgbClr val="FF0000"/>
                </a:solidFill>
              </a:rPr>
              <a:t>with shingles, if admitted to hospital, is discussed with local infection control teams. In the cases </a:t>
            </a:r>
            <a:r>
              <a:rPr lang="en-US" dirty="0"/>
              <a:t>of disseminated </a:t>
            </a:r>
            <a:r>
              <a:rPr lang="en-US" b="1" dirty="0"/>
              <a:t>shingles, vesicles in an exposed site </a:t>
            </a:r>
            <a:r>
              <a:rPr lang="en-US" dirty="0"/>
              <a:t>(e.g. </a:t>
            </a:r>
            <a:r>
              <a:rPr lang="en-US" b="1" dirty="0">
                <a:solidFill>
                  <a:srgbClr val="FF0000"/>
                </a:solidFill>
              </a:rPr>
              <a:t>ophthalmic shingles</a:t>
            </a:r>
            <a:r>
              <a:rPr lang="en-US" dirty="0"/>
              <a:t>) or infection in an immunocompromised woman, infection control precautions are the same as acute primary varicella infection – isolation in a single room with </a:t>
            </a:r>
            <a:r>
              <a:rPr lang="en-US" dirty="0" err="1"/>
              <a:t>ensuite</a:t>
            </a:r>
            <a:r>
              <a:rPr lang="en-US" dirty="0"/>
              <a:t> facilities, under airborne precautions</a:t>
            </a:r>
            <a:endParaRPr lang="ar-SA" b="1" dirty="0">
              <a:solidFill>
                <a:srgbClr val="FF0000"/>
              </a:solidFill>
            </a:endParaRPr>
          </a:p>
        </p:txBody>
      </p:sp>
    </p:spTree>
    <p:extLst>
      <p:ext uri="{BB962C8B-B14F-4D97-AF65-F5344CB8AC3E}">
        <p14:creationId xmlns:p14="http://schemas.microsoft.com/office/powerpoint/2010/main" val="2345782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continue</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dirty="0"/>
              <a:t>46. We suggest that oral </a:t>
            </a:r>
            <a:r>
              <a:rPr lang="en-US" dirty="0" err="1"/>
              <a:t>aciclovir</a:t>
            </a:r>
            <a:r>
              <a:rPr lang="en-US" dirty="0"/>
              <a:t> can be considered in certain women with shingles, but this should be done on a case-by-case basis. </a:t>
            </a:r>
            <a:r>
              <a:rPr lang="en-US" dirty="0" err="1"/>
              <a:t>Aciclovir</a:t>
            </a:r>
            <a:r>
              <a:rPr lang="en-US" dirty="0"/>
              <a:t> may be warranted particularly if the rash has spread to multiple dermatomes, involves non-truncal areas (i.e. near the eye) or the woman is immunocompromised</a:t>
            </a:r>
            <a:endParaRPr lang="ar-SA" dirty="0"/>
          </a:p>
        </p:txBody>
      </p:sp>
    </p:spTree>
    <p:extLst>
      <p:ext uri="{BB962C8B-B14F-4D97-AF65-F5344CB8AC3E}">
        <p14:creationId xmlns:p14="http://schemas.microsoft.com/office/powerpoint/2010/main" val="226824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p:cNvPicPr>
            <a:picLocks noGrp="1" noChangeAspect="1"/>
          </p:cNvPicPr>
          <p:nvPr>
            <p:ph idx="1"/>
          </p:nvPr>
        </p:nvPicPr>
        <p:blipFill>
          <a:blip r:embed="rId2"/>
          <a:stretch>
            <a:fillRect/>
          </a:stretch>
        </p:blipFill>
        <p:spPr>
          <a:xfrm>
            <a:off x="2470638" y="1248509"/>
            <a:ext cx="6945924" cy="4626830"/>
          </a:xfrm>
          <a:prstGeom prst="rect">
            <a:avLst/>
          </a:prstGeom>
        </p:spPr>
      </p:pic>
    </p:spTree>
    <p:extLst>
      <p:ext uri="{BB962C8B-B14F-4D97-AF65-F5344CB8AC3E}">
        <p14:creationId xmlns:p14="http://schemas.microsoft.com/office/powerpoint/2010/main" val="839769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Important tips you have to know </a:t>
            </a:r>
            <a:r>
              <a:rPr lang="en-US" dirty="0" smtClean="0"/>
              <a:t>!!!</a:t>
            </a:r>
            <a:endParaRPr lang="ar-SA" dirty="0"/>
          </a:p>
        </p:txBody>
      </p:sp>
      <p:sp>
        <p:nvSpPr>
          <p:cNvPr id="3" name="Content Placeholder 2"/>
          <p:cNvSpPr>
            <a:spLocks noGrp="1"/>
          </p:cNvSpPr>
          <p:nvPr>
            <p:ph idx="1"/>
          </p:nvPr>
        </p:nvSpPr>
        <p:spPr>
          <a:xfrm>
            <a:off x="1295401" y="3226776"/>
            <a:ext cx="9601196" cy="2649091"/>
          </a:xfrm>
        </p:spPr>
        <p:txBody>
          <a:bodyPr/>
          <a:lstStyle/>
          <a:p>
            <a:pPr algn="l"/>
            <a:r>
              <a:rPr lang="en-US" dirty="0" smtClean="0"/>
              <a:t>Baby delivered to mother with shingles &gt;&gt;&gt;&gt;</a:t>
            </a:r>
            <a:r>
              <a:rPr lang="en-US" b="1" dirty="0" smtClean="0">
                <a:solidFill>
                  <a:srgbClr val="FF0000"/>
                </a:solidFill>
              </a:rPr>
              <a:t>no IG required</a:t>
            </a:r>
          </a:p>
          <a:p>
            <a:pPr algn="l"/>
            <a:endParaRPr lang="en-US" b="1" dirty="0">
              <a:solidFill>
                <a:srgbClr val="FF0000"/>
              </a:solidFill>
            </a:endParaRPr>
          </a:p>
          <a:p>
            <a:pPr algn="l"/>
            <a:endParaRPr lang="en-US" b="1" dirty="0" smtClean="0">
              <a:solidFill>
                <a:srgbClr val="FF0000"/>
              </a:solidFill>
            </a:endParaRPr>
          </a:p>
          <a:p>
            <a:pPr algn="l"/>
            <a:endParaRPr lang="en-US" b="1" dirty="0" smtClean="0">
              <a:solidFill>
                <a:srgbClr val="FF0000"/>
              </a:solidFill>
            </a:endParaRPr>
          </a:p>
          <a:p>
            <a:pPr algn="l"/>
            <a:endParaRPr lang="en-US" b="1" dirty="0">
              <a:solidFill>
                <a:srgbClr val="FF0000"/>
              </a:solidFill>
            </a:endParaRPr>
          </a:p>
          <a:p>
            <a:pPr algn="l"/>
            <a:endParaRPr lang="en-US" b="1" dirty="0" smtClean="0">
              <a:solidFill>
                <a:srgbClr val="FF0000"/>
              </a:solidFill>
            </a:endParaRPr>
          </a:p>
        </p:txBody>
      </p:sp>
    </p:spTree>
    <p:extLst>
      <p:ext uri="{BB962C8B-B14F-4D97-AF65-F5344CB8AC3E}">
        <p14:creationId xmlns:p14="http://schemas.microsoft.com/office/powerpoint/2010/main" val="3841485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GTG</a:t>
            </a:r>
            <a:endParaRPr lang="ar-SA" dirty="0"/>
          </a:p>
        </p:txBody>
      </p:sp>
      <p:pic>
        <p:nvPicPr>
          <p:cNvPr id="4" name="Content Placeholder 3"/>
          <p:cNvPicPr>
            <a:picLocks noGrp="1" noChangeAspect="1"/>
          </p:cNvPicPr>
          <p:nvPr>
            <p:ph idx="1"/>
          </p:nvPr>
        </p:nvPicPr>
        <p:blipFill>
          <a:blip r:embed="rId2"/>
          <a:stretch>
            <a:fillRect/>
          </a:stretch>
        </p:blipFill>
        <p:spPr>
          <a:xfrm>
            <a:off x="3086100" y="606669"/>
            <a:ext cx="6207369" cy="5618285"/>
          </a:xfrm>
          <a:prstGeom prst="rect">
            <a:avLst/>
          </a:prstGeom>
        </p:spPr>
      </p:pic>
    </p:spTree>
    <p:extLst>
      <p:ext uri="{BB962C8B-B14F-4D97-AF65-F5344CB8AC3E}">
        <p14:creationId xmlns:p14="http://schemas.microsoft.com/office/powerpoint/2010/main" val="526711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HSV 1&amp;2</a:t>
            </a:r>
            <a:endParaRPr lang="ar-SA"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lgn="l">
              <a:buNone/>
            </a:pPr>
            <a:r>
              <a:rPr lang="en-US" b="1" dirty="0" smtClean="0">
                <a:solidFill>
                  <a:srgbClr val="FF0000"/>
                </a:solidFill>
              </a:rPr>
              <a:t>Key update </a:t>
            </a:r>
            <a:r>
              <a:rPr lang="en-US" dirty="0" smtClean="0"/>
              <a:t>:</a:t>
            </a:r>
            <a:endParaRPr lang="ar-SA" dirty="0"/>
          </a:p>
          <a:p>
            <a:pPr marL="0" indent="0" algn="l">
              <a:buNone/>
            </a:pPr>
            <a:r>
              <a:rPr lang="en-US" b="1" dirty="0" smtClean="0">
                <a:solidFill>
                  <a:schemeClr val="accent3"/>
                </a:solidFill>
              </a:rPr>
              <a:t>1.Ulcer  panel </a:t>
            </a:r>
            <a:r>
              <a:rPr lang="en-US" b="1" dirty="0" err="1" smtClean="0">
                <a:solidFill>
                  <a:schemeClr val="accent3"/>
                </a:solidFill>
              </a:rPr>
              <a:t>PCRfor</a:t>
            </a:r>
            <a:r>
              <a:rPr lang="en-US" b="1" dirty="0" smtClean="0">
                <a:solidFill>
                  <a:schemeClr val="accent3"/>
                </a:solidFill>
              </a:rPr>
              <a:t> all genital ulcers in pregnancy.</a:t>
            </a:r>
          </a:p>
          <a:p>
            <a:pPr marL="0" indent="0" algn="l">
              <a:buNone/>
            </a:pPr>
            <a:r>
              <a:rPr lang="en-US" dirty="0" smtClean="0"/>
              <a:t>PCR testing from ulcers should routinely include type specific  HSV ,VSV ,AND </a:t>
            </a:r>
            <a:r>
              <a:rPr lang="en-US" dirty="0" err="1" smtClean="0"/>
              <a:t>AND</a:t>
            </a:r>
            <a:r>
              <a:rPr lang="en-US" dirty="0" smtClean="0"/>
              <a:t> TREPONEMA P.</a:t>
            </a:r>
            <a:endParaRPr lang="ar-SA" dirty="0" smtClean="0"/>
          </a:p>
          <a:p>
            <a:pPr marL="0" indent="0" algn="l">
              <a:buNone/>
            </a:pPr>
            <a:r>
              <a:rPr lang="en-US" b="1" dirty="0" smtClean="0">
                <a:solidFill>
                  <a:schemeClr val="accent3"/>
                </a:solidFill>
              </a:rPr>
              <a:t>2.Suppressive therapy starts earlier:</a:t>
            </a:r>
          </a:p>
          <a:p>
            <a:pPr marL="0" indent="0" algn="l">
              <a:buNone/>
            </a:pPr>
            <a:r>
              <a:rPr lang="en-US" b="1" dirty="0" smtClean="0">
                <a:solidFill>
                  <a:schemeClr val="accent3"/>
                </a:solidFill>
              </a:rPr>
              <a:t>32 weeks for all and 22wks if high risk of preterm birth</a:t>
            </a:r>
            <a:r>
              <a:rPr lang="en-US" dirty="0"/>
              <a:t> </a:t>
            </a:r>
            <a:endParaRPr lang="en-US" dirty="0" smtClean="0"/>
          </a:p>
          <a:p>
            <a:pPr marL="0" indent="0" algn="l">
              <a:buNone/>
            </a:pPr>
            <a:r>
              <a:rPr lang="en-US" b="1" dirty="0" smtClean="0">
                <a:solidFill>
                  <a:schemeClr val="accent3"/>
                </a:solidFill>
              </a:rPr>
              <a:t>3.Valaciclovir </a:t>
            </a:r>
            <a:r>
              <a:rPr lang="en-US" b="1" dirty="0">
                <a:solidFill>
                  <a:schemeClr val="accent3"/>
                </a:solidFill>
              </a:rPr>
              <a:t>now accepted alternative to acyclovir</a:t>
            </a:r>
            <a:endParaRPr lang="ar-SA" b="1" dirty="0" smtClean="0">
              <a:solidFill>
                <a:schemeClr val="accent3"/>
              </a:solidFill>
            </a:endParaRPr>
          </a:p>
          <a:p>
            <a:pPr marL="0" indent="0" algn="l">
              <a:buNone/>
            </a:pPr>
            <a:endParaRPr lang="ar-SA" b="1" dirty="0">
              <a:solidFill>
                <a:schemeClr val="accent3"/>
              </a:solidFill>
            </a:endParaRPr>
          </a:p>
        </p:txBody>
      </p:sp>
    </p:spTree>
    <p:extLst>
      <p:ext uri="{BB962C8B-B14F-4D97-AF65-F5344CB8AC3E}">
        <p14:creationId xmlns:p14="http://schemas.microsoft.com/office/powerpoint/2010/main" val="3086733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30145"/>
          </a:xfrm>
        </p:spPr>
        <p:txBody>
          <a:bodyPr>
            <a:normAutofit fontScale="90000"/>
          </a:bodyPr>
          <a:lstStyle/>
          <a:p>
            <a:r>
              <a:rPr lang="en-US" dirty="0" smtClean="0">
                <a:solidFill>
                  <a:srgbClr val="FF0000"/>
                </a:solidFill>
              </a:rPr>
              <a:t>TRANSMISSIONS AND TYPES</a:t>
            </a:r>
            <a:endParaRPr lang="ar-SA" dirty="0">
              <a:solidFill>
                <a:srgbClr val="FF0000"/>
              </a:solidFill>
            </a:endParaRPr>
          </a:p>
        </p:txBody>
      </p:sp>
      <p:sp>
        <p:nvSpPr>
          <p:cNvPr id="3" name="Content Placeholder 2"/>
          <p:cNvSpPr>
            <a:spLocks noGrp="1"/>
          </p:cNvSpPr>
          <p:nvPr>
            <p:ph idx="1"/>
          </p:nvPr>
        </p:nvSpPr>
        <p:spPr>
          <a:xfrm>
            <a:off x="861646" y="1652954"/>
            <a:ext cx="10034952" cy="4563208"/>
          </a:xfrm>
        </p:spPr>
        <p:txBody>
          <a:bodyPr>
            <a:normAutofit fontScale="92500" lnSpcReduction="20000"/>
          </a:bodyPr>
          <a:lstStyle/>
          <a:p>
            <a:pPr algn="l"/>
            <a:r>
              <a:rPr lang="en-US" dirty="0"/>
              <a:t> </a:t>
            </a:r>
            <a:r>
              <a:rPr lang="en-US" b="1" dirty="0">
                <a:solidFill>
                  <a:srgbClr val="FF0000"/>
                </a:solidFill>
              </a:rPr>
              <a:t>Initial episode</a:t>
            </a:r>
            <a:r>
              <a:rPr lang="en-US" dirty="0"/>
              <a:t>: </a:t>
            </a:r>
            <a:endParaRPr lang="en-US" dirty="0" smtClean="0"/>
          </a:p>
          <a:p>
            <a:pPr algn="l"/>
            <a:r>
              <a:rPr lang="en-US" dirty="0" smtClean="0"/>
              <a:t>First </a:t>
            </a:r>
            <a:r>
              <a:rPr lang="en-US" dirty="0"/>
              <a:t>episode with either HSV-1 or </a:t>
            </a:r>
            <a:r>
              <a:rPr lang="en-US" dirty="0" smtClean="0"/>
              <a:t>HSV-2</a:t>
            </a:r>
            <a:endParaRPr lang="en-US" dirty="0"/>
          </a:p>
          <a:p>
            <a:pPr algn="l"/>
            <a:r>
              <a:rPr lang="en-US" dirty="0" smtClean="0"/>
              <a:t> </a:t>
            </a:r>
            <a:r>
              <a:rPr lang="en-US" dirty="0"/>
              <a:t>Dependent on whether the individual has had prior</a:t>
            </a:r>
          </a:p>
          <a:p>
            <a:pPr algn="l"/>
            <a:r>
              <a:rPr lang="en-US" dirty="0"/>
              <a:t>exposure to the other type, this is further subdivided</a:t>
            </a:r>
          </a:p>
          <a:p>
            <a:pPr algn="l"/>
            <a:r>
              <a:rPr lang="en-US" dirty="0"/>
              <a:t>into:</a:t>
            </a:r>
          </a:p>
          <a:p>
            <a:pPr algn="l"/>
            <a:r>
              <a:rPr lang="en-US" dirty="0"/>
              <a:t>o </a:t>
            </a:r>
            <a:r>
              <a:rPr lang="en-US" b="1" dirty="0">
                <a:solidFill>
                  <a:schemeClr val="accent3"/>
                </a:solidFill>
              </a:rPr>
              <a:t>Primary infection</a:t>
            </a:r>
            <a:r>
              <a:rPr lang="en-US" dirty="0"/>
              <a:t>: first infection with either HSV-1 or</a:t>
            </a:r>
          </a:p>
          <a:p>
            <a:pPr algn="l"/>
            <a:r>
              <a:rPr lang="en-US" dirty="0"/>
              <a:t>HSV-2 in an individual </a:t>
            </a:r>
            <a:r>
              <a:rPr lang="en-US" b="1" dirty="0">
                <a:solidFill>
                  <a:srgbClr val="C00000"/>
                </a:solidFill>
              </a:rPr>
              <a:t>with no pre-existing antibodies to</a:t>
            </a:r>
          </a:p>
          <a:p>
            <a:pPr algn="l"/>
            <a:r>
              <a:rPr lang="en-US" b="1" dirty="0">
                <a:solidFill>
                  <a:srgbClr val="C00000"/>
                </a:solidFill>
              </a:rPr>
              <a:t>either type.</a:t>
            </a:r>
          </a:p>
          <a:p>
            <a:pPr algn="l"/>
            <a:r>
              <a:rPr lang="en-US" dirty="0"/>
              <a:t>o </a:t>
            </a:r>
            <a:r>
              <a:rPr lang="en-US" b="1" dirty="0">
                <a:solidFill>
                  <a:schemeClr val="accent3"/>
                </a:solidFill>
              </a:rPr>
              <a:t>Non-primary infection</a:t>
            </a:r>
            <a:r>
              <a:rPr lang="en-US" dirty="0"/>
              <a:t>: first infection with either HSV-1</a:t>
            </a:r>
          </a:p>
          <a:p>
            <a:pPr algn="l"/>
            <a:r>
              <a:rPr lang="en-US" dirty="0"/>
              <a:t>or HSV-2 in an individual </a:t>
            </a:r>
            <a:r>
              <a:rPr lang="en-US" b="1" dirty="0">
                <a:solidFill>
                  <a:srgbClr val="FF0000"/>
                </a:solidFill>
              </a:rPr>
              <a:t>with pre-existing antibodies to</a:t>
            </a:r>
          </a:p>
          <a:p>
            <a:pPr algn="l"/>
            <a:r>
              <a:rPr lang="en-US" b="1" dirty="0">
                <a:solidFill>
                  <a:srgbClr val="FF0000"/>
                </a:solidFill>
              </a:rPr>
              <a:t>the other type.</a:t>
            </a:r>
            <a:endParaRPr lang="ar-SA" b="1" dirty="0">
              <a:solidFill>
                <a:srgbClr val="FF0000"/>
              </a:solidFill>
            </a:endParaRPr>
          </a:p>
        </p:txBody>
      </p:sp>
    </p:spTree>
    <p:extLst>
      <p:ext uri="{BB962C8B-B14F-4D97-AF65-F5344CB8AC3E}">
        <p14:creationId xmlns:p14="http://schemas.microsoft.com/office/powerpoint/2010/main" val="561314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Transmission AND TYPES </a:t>
            </a:r>
            <a:endParaRPr lang="ar-SA" dirty="0">
              <a:solidFill>
                <a:srgbClr val="FF0000"/>
              </a:solidFill>
            </a:endParaRPr>
          </a:p>
        </p:txBody>
      </p:sp>
      <p:sp>
        <p:nvSpPr>
          <p:cNvPr id="3" name="Content Placeholder 2"/>
          <p:cNvSpPr>
            <a:spLocks noGrp="1"/>
          </p:cNvSpPr>
          <p:nvPr>
            <p:ph idx="1"/>
          </p:nvPr>
        </p:nvSpPr>
        <p:spPr>
          <a:xfrm>
            <a:off x="1295401" y="2435469"/>
            <a:ext cx="9601196" cy="3440399"/>
          </a:xfrm>
        </p:spPr>
        <p:txBody>
          <a:bodyPr/>
          <a:lstStyle/>
          <a:p>
            <a:pPr algn="l"/>
            <a:r>
              <a:rPr lang="en-US" dirty="0" smtClean="0"/>
              <a:t> .</a:t>
            </a:r>
          </a:p>
          <a:p>
            <a:pPr algn="l"/>
            <a:endParaRPr lang="en-US" dirty="0"/>
          </a:p>
          <a:p>
            <a:pPr algn="l"/>
            <a:endParaRPr lang="ar-SA" dirty="0"/>
          </a:p>
        </p:txBody>
      </p:sp>
      <p:sp>
        <p:nvSpPr>
          <p:cNvPr id="4" name="Rectangle 3"/>
          <p:cNvSpPr/>
          <p:nvPr/>
        </p:nvSpPr>
        <p:spPr>
          <a:xfrm>
            <a:off x="1494692" y="2413338"/>
            <a:ext cx="7649308" cy="3508653"/>
          </a:xfrm>
          <a:prstGeom prst="rect">
            <a:avLst/>
          </a:prstGeom>
        </p:spPr>
        <p:txBody>
          <a:bodyPr wrap="square">
            <a:spAutoFit/>
          </a:bodyPr>
          <a:lstStyle/>
          <a:p>
            <a:r>
              <a:rPr lang="en-US" sz="2400" dirty="0"/>
              <a:t>An initial episode may not be recognized as such as only</a:t>
            </a:r>
          </a:p>
          <a:p>
            <a:r>
              <a:rPr lang="en-US" sz="2400" dirty="0"/>
              <a:t>approximately one third of patients present with symptoms</a:t>
            </a:r>
          </a:p>
          <a:p>
            <a:r>
              <a:rPr lang="en-US" sz="2400" dirty="0"/>
              <a:t>following </a:t>
            </a:r>
            <a:r>
              <a:rPr lang="en-US" sz="2400" dirty="0" smtClean="0"/>
              <a:t>acquisition. </a:t>
            </a:r>
            <a:r>
              <a:rPr lang="en-US" sz="2400" dirty="0"/>
              <a:t>Therefore, what appears to be an</a:t>
            </a:r>
          </a:p>
          <a:p>
            <a:r>
              <a:rPr lang="en-US" sz="2400" dirty="0"/>
              <a:t>initial episode may be </a:t>
            </a:r>
            <a:r>
              <a:rPr lang="en-US" sz="2400" b="1" dirty="0">
                <a:solidFill>
                  <a:srgbClr val="FF0000"/>
                </a:solidFill>
              </a:rPr>
              <a:t>a recurrent episode</a:t>
            </a:r>
            <a:r>
              <a:rPr lang="en-US" b="1" dirty="0" smtClean="0">
                <a:solidFill>
                  <a:srgbClr val="FF0000"/>
                </a:solidFill>
              </a:rPr>
              <a:t>.</a:t>
            </a:r>
          </a:p>
          <a:p>
            <a:endParaRPr lang="en-US" dirty="0"/>
          </a:p>
          <a:p>
            <a:endParaRPr lang="en-US" dirty="0" smtClean="0"/>
          </a:p>
          <a:p>
            <a:endParaRPr lang="en-US" dirty="0"/>
          </a:p>
          <a:p>
            <a:r>
              <a:rPr lang="en-US" sz="2400" b="1" dirty="0">
                <a:solidFill>
                  <a:schemeClr val="accent3">
                    <a:lumMod val="75000"/>
                  </a:schemeClr>
                </a:solidFill>
              </a:rPr>
              <a:t>· Recurrent episode</a:t>
            </a:r>
            <a:r>
              <a:rPr lang="en-US" dirty="0"/>
              <a:t>: </a:t>
            </a:r>
            <a:r>
              <a:rPr lang="en-US" sz="2400" dirty="0"/>
              <a:t>recurrence of clinical symptoms due</a:t>
            </a:r>
          </a:p>
          <a:p>
            <a:r>
              <a:rPr lang="en-US" sz="2400" dirty="0"/>
              <a:t>to reactivation of pre-existent HSV-1 or HSV-2 infection</a:t>
            </a:r>
          </a:p>
          <a:p>
            <a:r>
              <a:rPr lang="en-US" sz="2400" dirty="0"/>
              <a:t>after a period of latency</a:t>
            </a:r>
            <a:r>
              <a:rPr lang="en-US" dirty="0"/>
              <a:t>.</a:t>
            </a:r>
            <a:endParaRPr lang="ar-SA" dirty="0"/>
          </a:p>
        </p:txBody>
      </p:sp>
    </p:spTree>
    <p:extLst>
      <p:ext uri="{BB962C8B-B14F-4D97-AF65-F5344CB8AC3E}">
        <p14:creationId xmlns:p14="http://schemas.microsoft.com/office/powerpoint/2010/main" val="1908018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TRANSMISSION  RISK </a:t>
            </a:r>
            <a:endParaRPr lang="ar-SA"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lgn="l">
              <a:buNone/>
            </a:pPr>
            <a:r>
              <a:rPr lang="en-US" dirty="0" smtClean="0"/>
              <a:t> “</a:t>
            </a:r>
            <a:r>
              <a:rPr lang="en-US" dirty="0"/>
              <a:t>Risk… </a:t>
            </a:r>
            <a:r>
              <a:rPr lang="en-US" b="1" dirty="0">
                <a:solidFill>
                  <a:srgbClr val="FF0000"/>
                </a:solidFill>
              </a:rPr>
              <a:t>very high at 41% </a:t>
            </a:r>
            <a:r>
              <a:rPr lang="en-US" dirty="0"/>
              <a:t>for those who acquired primary herpes simplex in the third </a:t>
            </a:r>
            <a:r>
              <a:rPr lang="en-US" dirty="0" smtClean="0"/>
              <a:t>trimester.</a:t>
            </a:r>
          </a:p>
          <a:p>
            <a:pPr marL="0" indent="0" algn="l">
              <a:buNone/>
            </a:pPr>
            <a:endParaRPr lang="en-US" dirty="0"/>
          </a:p>
          <a:p>
            <a:pPr marL="0" indent="0" algn="l">
              <a:buNone/>
            </a:pPr>
            <a:r>
              <a:rPr lang="en-US" dirty="0"/>
              <a:t>• Non‑primary first episode → </a:t>
            </a:r>
            <a:r>
              <a:rPr lang="en-US" b="1" dirty="0">
                <a:solidFill>
                  <a:srgbClr val="FF0000"/>
                </a:solidFill>
              </a:rPr>
              <a:t>25% </a:t>
            </a:r>
            <a:r>
              <a:rPr lang="en-US" b="1" dirty="0" smtClean="0">
                <a:solidFill>
                  <a:srgbClr val="FF0000"/>
                </a:solidFill>
              </a:rPr>
              <a:t>risk</a:t>
            </a:r>
            <a:endParaRPr lang="ar-SA" b="1" dirty="0" smtClean="0">
              <a:solidFill>
                <a:srgbClr val="FF0000"/>
              </a:solidFill>
            </a:endParaRPr>
          </a:p>
          <a:p>
            <a:pPr marL="0" indent="0" algn="l">
              <a:buNone/>
            </a:pPr>
            <a:endParaRPr lang="en-US" dirty="0"/>
          </a:p>
          <a:p>
            <a:pPr marL="0" indent="0" algn="l">
              <a:buNone/>
            </a:pPr>
            <a:r>
              <a:rPr lang="en-US" dirty="0"/>
              <a:t>• Recurrent lesions at delivery → </a:t>
            </a:r>
            <a:r>
              <a:rPr lang="en-US" dirty="0">
                <a:solidFill>
                  <a:srgbClr val="FF0000"/>
                </a:solidFill>
              </a:rPr>
              <a:t>0–3% </a:t>
            </a:r>
            <a:r>
              <a:rPr lang="en-US" dirty="0" smtClean="0">
                <a:solidFill>
                  <a:srgbClr val="FF0000"/>
                </a:solidFill>
              </a:rPr>
              <a:t>risk</a:t>
            </a:r>
            <a:endParaRPr lang="ar-SA" dirty="0" smtClean="0">
              <a:solidFill>
                <a:srgbClr val="FF0000"/>
              </a:solidFill>
            </a:endParaRPr>
          </a:p>
          <a:p>
            <a:pPr marL="0" indent="0" algn="l">
              <a:buNone/>
            </a:pPr>
            <a:endParaRPr lang="en-US" dirty="0"/>
          </a:p>
          <a:p>
            <a:pPr marL="0" indent="0" algn="l">
              <a:buNone/>
            </a:pPr>
            <a:r>
              <a:rPr lang="en-US" dirty="0"/>
              <a:t>“</a:t>
            </a:r>
            <a:r>
              <a:rPr lang="en-US" dirty="0" smtClean="0"/>
              <a:t>Risk is  </a:t>
            </a:r>
            <a:r>
              <a:rPr lang="en-US" dirty="0"/>
              <a:t>low (0–3% for vaginal delivery</a:t>
            </a:r>
            <a:r>
              <a:rPr lang="en-US" dirty="0" smtClean="0"/>
              <a:t>).</a:t>
            </a:r>
            <a:endParaRPr lang="ar-SA" dirty="0"/>
          </a:p>
        </p:txBody>
      </p:sp>
    </p:spTree>
    <p:extLst>
      <p:ext uri="{BB962C8B-B14F-4D97-AF65-F5344CB8AC3E}">
        <p14:creationId xmlns:p14="http://schemas.microsoft.com/office/powerpoint/2010/main" val="1247633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FF0000"/>
                </a:solidFill>
              </a:rPr>
              <a:t>Mx</a:t>
            </a:r>
            <a:r>
              <a:rPr lang="en-US" b="1" dirty="0" smtClean="0">
                <a:solidFill>
                  <a:srgbClr val="FF0000"/>
                </a:solidFill>
              </a:rPr>
              <a:t> of first episode HSV IN PREGNANCY</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dirty="0"/>
              <a:t>• Do not delay treatment while awaiting PCR</a:t>
            </a:r>
            <a:r>
              <a:rPr lang="en-US" dirty="0" smtClean="0"/>
              <a:t>.</a:t>
            </a:r>
          </a:p>
          <a:p>
            <a:pPr algn="l"/>
            <a:r>
              <a:rPr lang="en-US" i="1" u="sng" dirty="0" smtClean="0">
                <a:solidFill>
                  <a:srgbClr val="FF0000"/>
                </a:solidFill>
              </a:rPr>
              <a:t>STANDER DOSE </a:t>
            </a:r>
            <a:r>
              <a:rPr lang="en-US" dirty="0" smtClean="0"/>
              <a:t>:</a:t>
            </a:r>
            <a:endParaRPr lang="en-US" dirty="0"/>
          </a:p>
          <a:p>
            <a:pPr algn="l"/>
            <a:r>
              <a:rPr lang="en-US" dirty="0"/>
              <a:t>• </a:t>
            </a:r>
            <a:r>
              <a:rPr lang="en-US" dirty="0" err="1"/>
              <a:t>Aciclovir</a:t>
            </a:r>
            <a:r>
              <a:rPr lang="en-US" dirty="0"/>
              <a:t> 400 mg TDS × 5 days OR </a:t>
            </a:r>
            <a:r>
              <a:rPr lang="en-US" dirty="0" err="1"/>
              <a:t>Valaciclovir</a:t>
            </a:r>
            <a:r>
              <a:rPr lang="en-US" dirty="0"/>
              <a:t> 500 mg BD × 5 days.</a:t>
            </a:r>
          </a:p>
          <a:p>
            <a:pPr algn="l"/>
            <a:r>
              <a:rPr lang="en-US" dirty="0"/>
              <a:t>• Full STI screen required.</a:t>
            </a:r>
          </a:p>
          <a:p>
            <a:pPr algn="l"/>
            <a:r>
              <a:rPr lang="en-US" dirty="0"/>
              <a:t>• MDT involvement mandatory (GUM + obstetrics + neonatology</a:t>
            </a:r>
            <a:endParaRPr lang="ar-SA" dirty="0"/>
          </a:p>
        </p:txBody>
      </p:sp>
    </p:spTree>
    <p:extLst>
      <p:ext uri="{BB962C8B-B14F-4D97-AF65-F5344CB8AC3E}">
        <p14:creationId xmlns:p14="http://schemas.microsoft.com/office/powerpoint/2010/main" val="570349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FF0000"/>
                </a:solidFill>
              </a:rPr>
              <a:t>CONTINEU</a:t>
            </a:r>
            <a:r>
              <a:rPr lang="en-US" dirty="0" smtClean="0"/>
              <a:t> </a:t>
            </a:r>
            <a:r>
              <a:rPr lang="en-US" dirty="0" err="1" smtClean="0">
                <a:solidFill>
                  <a:srgbClr val="FF0000"/>
                </a:solidFill>
              </a:rPr>
              <a:t>Mx</a:t>
            </a:r>
            <a:r>
              <a:rPr lang="en-US" dirty="0" smtClean="0"/>
              <a:t> </a:t>
            </a:r>
            <a:endParaRPr lang="ar-SA" dirty="0"/>
          </a:p>
        </p:txBody>
      </p:sp>
      <p:sp>
        <p:nvSpPr>
          <p:cNvPr id="3" name="Content Placeholder 2"/>
          <p:cNvSpPr>
            <a:spLocks noGrp="1"/>
          </p:cNvSpPr>
          <p:nvPr>
            <p:ph idx="1"/>
          </p:nvPr>
        </p:nvSpPr>
        <p:spPr/>
        <p:txBody>
          <a:bodyPr/>
          <a:lstStyle/>
          <a:p>
            <a:pPr algn="l"/>
            <a:r>
              <a:rPr lang="en-US" i="1" u="sng" dirty="0">
                <a:solidFill>
                  <a:srgbClr val="FF0000"/>
                </a:solidFill>
              </a:rPr>
              <a:t>Suppressive therapy after first </a:t>
            </a:r>
            <a:r>
              <a:rPr lang="en-US" i="1" u="sng" dirty="0" smtClean="0">
                <a:solidFill>
                  <a:srgbClr val="FF0000"/>
                </a:solidFill>
              </a:rPr>
              <a:t>episode</a:t>
            </a:r>
            <a:endParaRPr lang="en-US" dirty="0"/>
          </a:p>
          <a:p>
            <a:pPr algn="l"/>
            <a:r>
              <a:rPr lang="en-US" dirty="0"/>
              <a:t>• </a:t>
            </a:r>
            <a:r>
              <a:rPr lang="en-US" b="1" dirty="0">
                <a:solidFill>
                  <a:srgbClr val="7030A0"/>
                </a:solidFill>
              </a:rPr>
              <a:t>Start at 32 weeks </a:t>
            </a:r>
            <a:r>
              <a:rPr lang="en-US" dirty="0"/>
              <a:t>(or </a:t>
            </a:r>
            <a:r>
              <a:rPr lang="en-US" b="1" dirty="0">
                <a:solidFill>
                  <a:srgbClr val="7030A0"/>
                </a:solidFill>
              </a:rPr>
              <a:t>continue treatment dose if acquired in 3rd trimester</a:t>
            </a:r>
            <a:r>
              <a:rPr lang="en-US" dirty="0"/>
              <a:t>).</a:t>
            </a:r>
          </a:p>
          <a:p>
            <a:pPr algn="l"/>
            <a:r>
              <a:rPr lang="en-US" dirty="0"/>
              <a:t>• </a:t>
            </a:r>
            <a:r>
              <a:rPr lang="en-US" b="1" dirty="0">
                <a:solidFill>
                  <a:srgbClr val="7030A0"/>
                </a:solidFill>
              </a:rPr>
              <a:t>Start at 22 weeks if high risk of preterm birth</a:t>
            </a:r>
            <a:endParaRPr lang="ar-SA" b="1" dirty="0">
              <a:solidFill>
                <a:srgbClr val="7030A0"/>
              </a:solidFill>
            </a:endParaRPr>
          </a:p>
        </p:txBody>
      </p:sp>
    </p:spTree>
    <p:extLst>
      <p:ext uri="{BB962C8B-B14F-4D97-AF65-F5344CB8AC3E}">
        <p14:creationId xmlns:p14="http://schemas.microsoft.com/office/powerpoint/2010/main" val="885022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Mx</a:t>
            </a:r>
            <a:r>
              <a:rPr lang="en-US" b="1" dirty="0" smtClean="0">
                <a:solidFill>
                  <a:srgbClr val="FF0000"/>
                </a:solidFill>
              </a:rPr>
              <a:t> of recurrent HSV episode</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dirty="0" smtClean="0"/>
              <a:t>1.before 28 weeks start symptomatic </a:t>
            </a:r>
            <a:r>
              <a:rPr lang="en-US" dirty="0" err="1" smtClean="0"/>
              <a:t>ttt</a:t>
            </a:r>
            <a:r>
              <a:rPr lang="en-US" dirty="0" smtClean="0"/>
              <a:t> lidocaine gel 2% OR 5%OINTMENT WITH analgesia  like paracetamol.</a:t>
            </a:r>
          </a:p>
          <a:p>
            <a:pPr algn="l"/>
            <a:r>
              <a:rPr lang="en-US" b="1" dirty="0" smtClean="0"/>
              <a:t>Then start ACICLOVIR 400 MG 3 TIMES ADAY  </a:t>
            </a:r>
            <a:r>
              <a:rPr lang="en-US" b="1" dirty="0" smtClean="0">
                <a:solidFill>
                  <a:srgbClr val="FF0000"/>
                </a:solidFill>
              </a:rPr>
              <a:t>the</a:t>
            </a:r>
            <a:r>
              <a:rPr lang="en-US" dirty="0" smtClean="0">
                <a:solidFill>
                  <a:srgbClr val="FF0000"/>
                </a:solidFill>
              </a:rPr>
              <a:t> </a:t>
            </a:r>
            <a:r>
              <a:rPr lang="en-US" b="1" dirty="0" smtClean="0">
                <a:solidFill>
                  <a:srgbClr val="FF0000"/>
                </a:solidFill>
              </a:rPr>
              <a:t>suppressive </a:t>
            </a:r>
            <a:r>
              <a:rPr lang="en-US" b="1" dirty="0">
                <a:solidFill>
                  <a:srgbClr val="FF0000"/>
                </a:solidFill>
              </a:rPr>
              <a:t>dose from </a:t>
            </a:r>
            <a:r>
              <a:rPr lang="en-US" b="1" dirty="0" smtClean="0">
                <a:solidFill>
                  <a:srgbClr val="FF0000"/>
                </a:solidFill>
              </a:rPr>
              <a:t>32 weeks </a:t>
            </a:r>
            <a:r>
              <a:rPr lang="en-US" b="1" dirty="0" smtClean="0"/>
              <a:t>until delivery</a:t>
            </a:r>
            <a:endParaRPr lang="ar-SA" b="1" dirty="0"/>
          </a:p>
        </p:txBody>
      </p:sp>
    </p:spTree>
    <p:extLst>
      <p:ext uri="{BB962C8B-B14F-4D97-AF65-F5344CB8AC3E}">
        <p14:creationId xmlns:p14="http://schemas.microsoft.com/office/powerpoint/2010/main" val="3003613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Mode of Delivery</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b="1" dirty="0">
                <a:solidFill>
                  <a:srgbClr val="FF0000"/>
                </a:solidFill>
              </a:rPr>
              <a:t>Primary or non‑primary first </a:t>
            </a:r>
            <a:r>
              <a:rPr lang="en-US" b="1" dirty="0" smtClean="0">
                <a:solidFill>
                  <a:srgbClr val="FF0000"/>
                </a:solidFill>
              </a:rPr>
              <a:t>episode</a:t>
            </a:r>
            <a:endParaRPr lang="en-US" dirty="0"/>
          </a:p>
          <a:p>
            <a:pPr algn="l"/>
            <a:r>
              <a:rPr lang="en-US" dirty="0"/>
              <a:t>• If within 6 weeks of delivery → Caesarean section recommended.</a:t>
            </a:r>
          </a:p>
          <a:p>
            <a:pPr algn="l"/>
            <a:endParaRPr lang="en-US" dirty="0"/>
          </a:p>
          <a:p>
            <a:pPr algn="l"/>
            <a:r>
              <a:rPr lang="en-US" dirty="0"/>
              <a:t>• Benefit decreases after ROM &gt;4 hours, but still recommended.</a:t>
            </a:r>
            <a:endParaRPr lang="ar-SA" dirty="0"/>
          </a:p>
        </p:txBody>
      </p:sp>
    </p:spTree>
    <p:extLst>
      <p:ext uri="{BB962C8B-B14F-4D97-AF65-F5344CB8AC3E}">
        <p14:creationId xmlns:p14="http://schemas.microsoft.com/office/powerpoint/2010/main" val="296781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960685" y="982132"/>
            <a:ext cx="8484577" cy="4893207"/>
          </a:xfrm>
          <a:prstGeom prst="rect">
            <a:avLst/>
          </a:prstGeom>
        </p:spPr>
      </p:pic>
    </p:spTree>
    <p:extLst>
      <p:ext uri="{BB962C8B-B14F-4D97-AF65-F5344CB8AC3E}">
        <p14:creationId xmlns:p14="http://schemas.microsoft.com/office/powerpoint/2010/main" val="3472368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contineuo</a:t>
            </a:r>
            <a:endParaRPr lang="ar-SA" dirty="0"/>
          </a:p>
        </p:txBody>
      </p:sp>
      <p:sp>
        <p:nvSpPr>
          <p:cNvPr id="3" name="Content Placeholder 2"/>
          <p:cNvSpPr>
            <a:spLocks noGrp="1"/>
          </p:cNvSpPr>
          <p:nvPr>
            <p:ph idx="1"/>
          </p:nvPr>
        </p:nvSpPr>
        <p:spPr/>
        <p:txBody>
          <a:bodyPr/>
          <a:lstStyle/>
          <a:p>
            <a:pPr algn="l"/>
            <a:r>
              <a:rPr lang="en-US" b="1" dirty="0">
                <a:solidFill>
                  <a:srgbClr val="FF0000"/>
                </a:solidFill>
              </a:rPr>
              <a:t>Recurrent HSV</a:t>
            </a:r>
          </a:p>
          <a:p>
            <a:pPr algn="l"/>
            <a:r>
              <a:rPr lang="en-US" dirty="0" smtClean="0"/>
              <a:t>• </a:t>
            </a:r>
            <a:r>
              <a:rPr lang="en-US" dirty="0"/>
              <a:t>Vaginal delivery appropriate (risk 0–3%).</a:t>
            </a:r>
          </a:p>
          <a:p>
            <a:pPr algn="l"/>
            <a:r>
              <a:rPr lang="en-US" dirty="0"/>
              <a:t>• Caesarean NOT recommended solely for recurrent lesions</a:t>
            </a:r>
            <a:endParaRPr lang="ar-SA" dirty="0"/>
          </a:p>
        </p:txBody>
      </p:sp>
    </p:spTree>
    <p:extLst>
      <p:ext uri="{BB962C8B-B14F-4D97-AF65-F5344CB8AC3E}">
        <p14:creationId xmlns:p14="http://schemas.microsoft.com/office/powerpoint/2010/main" val="3946830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Preterm pre </a:t>
            </a:r>
            <a:r>
              <a:rPr lang="en-US" b="1" dirty="0" err="1" smtClean="0">
                <a:solidFill>
                  <a:srgbClr val="FF0000"/>
                </a:solidFill>
              </a:rPr>
              <a:t>labour</a:t>
            </a:r>
            <a:r>
              <a:rPr lang="en-US" b="1" dirty="0" smtClean="0">
                <a:solidFill>
                  <a:srgbClr val="FF0000"/>
                </a:solidFill>
              </a:rPr>
              <a:t> </a:t>
            </a:r>
            <a:r>
              <a:rPr lang="en-US" dirty="0" smtClean="0"/>
              <a:t>ROM</a:t>
            </a:r>
            <a:endParaRPr lang="ar-SA" dirty="0"/>
          </a:p>
        </p:txBody>
      </p:sp>
      <p:sp>
        <p:nvSpPr>
          <p:cNvPr id="3" name="Content Placeholder 2"/>
          <p:cNvSpPr>
            <a:spLocks noGrp="1"/>
          </p:cNvSpPr>
          <p:nvPr>
            <p:ph idx="1"/>
          </p:nvPr>
        </p:nvSpPr>
        <p:spPr/>
        <p:txBody>
          <a:bodyPr>
            <a:normAutofit fontScale="77500" lnSpcReduction="20000"/>
          </a:bodyPr>
          <a:lstStyle/>
          <a:p>
            <a:pPr algn="l"/>
            <a:r>
              <a:rPr lang="en-US" sz="4400" b="1" dirty="0">
                <a:solidFill>
                  <a:srgbClr val="FF0000"/>
                </a:solidFill>
              </a:rPr>
              <a:t>Primary HSV + </a:t>
            </a:r>
            <a:r>
              <a:rPr lang="en-US" sz="4400" b="1" dirty="0" smtClean="0">
                <a:solidFill>
                  <a:srgbClr val="FF0000"/>
                </a:solidFill>
              </a:rPr>
              <a:t>PPROM</a:t>
            </a:r>
            <a:endParaRPr lang="en-US" dirty="0"/>
          </a:p>
          <a:p>
            <a:pPr algn="l"/>
            <a:r>
              <a:rPr lang="en-US" dirty="0"/>
              <a:t>• Neonate = highest risk.</a:t>
            </a:r>
          </a:p>
          <a:p>
            <a:pPr algn="l"/>
            <a:r>
              <a:rPr lang="en-US" dirty="0"/>
              <a:t>• MDT decision: immediate delivery vs expectant management.</a:t>
            </a:r>
          </a:p>
          <a:p>
            <a:pPr algn="l"/>
            <a:r>
              <a:rPr lang="en-US" dirty="0"/>
              <a:t>• </a:t>
            </a:r>
            <a:r>
              <a:rPr lang="en-US" sz="3100" b="1" u="sng" dirty="0">
                <a:solidFill>
                  <a:srgbClr val="7030A0"/>
                </a:solidFill>
              </a:rPr>
              <a:t>If expectant → IV </a:t>
            </a:r>
            <a:r>
              <a:rPr lang="en-US" sz="3100" b="1" u="sng" dirty="0" err="1">
                <a:solidFill>
                  <a:srgbClr val="7030A0"/>
                </a:solidFill>
              </a:rPr>
              <a:t>aciclovir</a:t>
            </a:r>
            <a:r>
              <a:rPr lang="en-US" sz="3100" b="1" u="sng" dirty="0">
                <a:solidFill>
                  <a:srgbClr val="7030A0"/>
                </a:solidFill>
              </a:rPr>
              <a:t> 5 mg/kg q8h until delivery</a:t>
            </a:r>
            <a:r>
              <a:rPr lang="en-US" sz="3800" b="1" dirty="0" smtClean="0">
                <a:solidFill>
                  <a:srgbClr val="FF0000"/>
                </a:solidFill>
              </a:rPr>
              <a:t>.</a:t>
            </a:r>
            <a:endParaRPr lang="en-US" dirty="0"/>
          </a:p>
          <a:p>
            <a:pPr algn="l"/>
            <a:r>
              <a:rPr lang="en-US" sz="3100" b="1" dirty="0">
                <a:solidFill>
                  <a:srgbClr val="FF0000"/>
                </a:solidFill>
              </a:rPr>
              <a:t>Recurrent HSV + </a:t>
            </a:r>
            <a:r>
              <a:rPr lang="en-US" sz="3100" b="1" dirty="0" smtClean="0">
                <a:solidFill>
                  <a:srgbClr val="FF0000"/>
                </a:solidFill>
              </a:rPr>
              <a:t>PPROM</a:t>
            </a:r>
            <a:endParaRPr lang="en-US" sz="3100" b="1" dirty="0">
              <a:solidFill>
                <a:srgbClr val="FF0000"/>
              </a:solidFill>
            </a:endParaRPr>
          </a:p>
          <a:p>
            <a:pPr algn="l"/>
            <a:r>
              <a:rPr lang="en-US" dirty="0"/>
              <a:t>• </a:t>
            </a:r>
            <a:r>
              <a:rPr lang="en-US" sz="3100" b="1" u="sng" dirty="0">
                <a:solidFill>
                  <a:srgbClr val="7030A0"/>
                </a:solidFill>
              </a:rPr>
              <a:t>Start </a:t>
            </a:r>
            <a:r>
              <a:rPr lang="en-US" sz="3100" b="1" u="sng" dirty="0" err="1">
                <a:solidFill>
                  <a:srgbClr val="7030A0"/>
                </a:solidFill>
              </a:rPr>
              <a:t>aciclovir</a:t>
            </a:r>
            <a:r>
              <a:rPr lang="en-US" sz="3100" b="1" u="sng" dirty="0">
                <a:solidFill>
                  <a:srgbClr val="7030A0"/>
                </a:solidFill>
              </a:rPr>
              <a:t> 400 mg TDS or </a:t>
            </a:r>
            <a:r>
              <a:rPr lang="en-US" sz="3100" b="1" u="sng" dirty="0" err="1">
                <a:solidFill>
                  <a:srgbClr val="7030A0"/>
                </a:solidFill>
              </a:rPr>
              <a:t>valaciclovir</a:t>
            </a:r>
            <a:r>
              <a:rPr lang="en-US" sz="3100" b="1" u="sng" dirty="0">
                <a:solidFill>
                  <a:srgbClr val="7030A0"/>
                </a:solidFill>
              </a:rPr>
              <a:t> 500 mg BD until delivery</a:t>
            </a:r>
            <a:r>
              <a:rPr lang="en-US" sz="3100" dirty="0"/>
              <a:t>.</a:t>
            </a:r>
          </a:p>
          <a:p>
            <a:pPr algn="l"/>
            <a:r>
              <a:rPr lang="en-US" dirty="0"/>
              <a:t>• Expectant management acceptable before 34 weeks</a:t>
            </a:r>
            <a:endParaRPr lang="ar-SA" dirty="0"/>
          </a:p>
        </p:txBody>
      </p:sp>
    </p:spTree>
    <p:extLst>
      <p:ext uri="{BB962C8B-B14F-4D97-AF65-F5344CB8AC3E}">
        <p14:creationId xmlns:p14="http://schemas.microsoft.com/office/powerpoint/2010/main" val="2912109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Neonatal </a:t>
            </a:r>
            <a:r>
              <a:rPr lang="en-US" b="1" dirty="0" err="1" smtClean="0">
                <a:solidFill>
                  <a:srgbClr val="FF0000"/>
                </a:solidFill>
              </a:rPr>
              <a:t>Mx</a:t>
            </a:r>
            <a:r>
              <a:rPr lang="en-US" b="1" dirty="0" smtClean="0">
                <a:solidFill>
                  <a:srgbClr val="FF0000"/>
                </a:solidFill>
              </a:rPr>
              <a:t> –risk categories</a:t>
            </a:r>
            <a:endParaRPr lang="ar-SA"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l"/>
            <a:r>
              <a:rPr lang="en-US" sz="3100" b="1" dirty="0">
                <a:solidFill>
                  <a:srgbClr val="FF0000"/>
                </a:solidFill>
              </a:rPr>
              <a:t>Highest </a:t>
            </a:r>
            <a:r>
              <a:rPr lang="en-US" sz="3100" b="1" dirty="0" smtClean="0">
                <a:solidFill>
                  <a:srgbClr val="FF0000"/>
                </a:solidFill>
              </a:rPr>
              <a:t>Risk</a:t>
            </a:r>
            <a:endParaRPr lang="en-US" sz="3100" b="1" dirty="0">
              <a:solidFill>
                <a:srgbClr val="FF0000"/>
              </a:solidFill>
            </a:endParaRPr>
          </a:p>
          <a:p>
            <a:pPr algn="l"/>
            <a:r>
              <a:rPr lang="en-US" dirty="0"/>
              <a:t>• Primary maternal infection at delivery</a:t>
            </a:r>
          </a:p>
          <a:p>
            <a:pPr algn="l"/>
            <a:r>
              <a:rPr lang="en-US" dirty="0"/>
              <a:t>• Vaginal birth with active first episode</a:t>
            </a:r>
          </a:p>
          <a:p>
            <a:pPr algn="l"/>
            <a:r>
              <a:rPr lang="en-US" dirty="0"/>
              <a:t>• Maternal postpartum primary HSV within 4 weeks</a:t>
            </a:r>
          </a:p>
          <a:p>
            <a:pPr algn="l"/>
            <a:r>
              <a:rPr lang="en-US" dirty="0"/>
              <a:t>• Any positive neonatal HSV </a:t>
            </a:r>
            <a:r>
              <a:rPr lang="en-US" dirty="0" smtClean="0"/>
              <a:t>PCR</a:t>
            </a:r>
            <a:endParaRPr lang="en-US" dirty="0"/>
          </a:p>
          <a:p>
            <a:pPr algn="l"/>
            <a:r>
              <a:rPr lang="en-US" dirty="0"/>
              <a:t>→ </a:t>
            </a:r>
            <a:r>
              <a:rPr lang="en-US" b="1" u="sng" dirty="0">
                <a:solidFill>
                  <a:srgbClr val="002060"/>
                </a:solidFill>
              </a:rPr>
              <a:t>Immediate IV </a:t>
            </a:r>
            <a:r>
              <a:rPr lang="en-US" b="1" u="sng" dirty="0" err="1">
                <a:solidFill>
                  <a:srgbClr val="002060"/>
                </a:solidFill>
              </a:rPr>
              <a:t>aciclovir</a:t>
            </a:r>
            <a:r>
              <a:rPr lang="en-US" b="1" u="sng" dirty="0">
                <a:solidFill>
                  <a:srgbClr val="002060"/>
                </a:solidFill>
              </a:rPr>
              <a:t> 20 mg/kg q8h</a:t>
            </a:r>
          </a:p>
          <a:p>
            <a:pPr algn="l"/>
            <a:r>
              <a:rPr lang="en-US" dirty="0"/>
              <a:t>→ </a:t>
            </a:r>
            <a:r>
              <a:rPr lang="en-US" b="1" dirty="0"/>
              <a:t>Full workup: blood PCR, CSF PCR, LFTs, coagulation, surface swabs</a:t>
            </a:r>
            <a:r>
              <a:rPr lang="en-US" dirty="0"/>
              <a:t>.</a:t>
            </a:r>
            <a:endParaRPr lang="ar-SA" dirty="0"/>
          </a:p>
        </p:txBody>
      </p:sp>
    </p:spTree>
    <p:extLst>
      <p:ext uri="{BB962C8B-B14F-4D97-AF65-F5344CB8AC3E}">
        <p14:creationId xmlns:p14="http://schemas.microsoft.com/office/powerpoint/2010/main" val="3513137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continue</a:t>
            </a:r>
            <a:endParaRPr lang="ar-SA" dirty="0">
              <a:solidFill>
                <a:srgbClr val="FF0000"/>
              </a:solidFill>
            </a:endParaRPr>
          </a:p>
        </p:txBody>
      </p:sp>
      <p:sp>
        <p:nvSpPr>
          <p:cNvPr id="3" name="Content Placeholder 2"/>
          <p:cNvSpPr>
            <a:spLocks noGrp="1"/>
          </p:cNvSpPr>
          <p:nvPr>
            <p:ph idx="1"/>
          </p:nvPr>
        </p:nvSpPr>
        <p:spPr/>
        <p:txBody>
          <a:bodyPr>
            <a:normAutofit/>
          </a:bodyPr>
          <a:lstStyle/>
          <a:p>
            <a:pPr algn="l"/>
            <a:r>
              <a:rPr lang="en-US" dirty="0" smtClean="0"/>
              <a:t>High risk </a:t>
            </a:r>
            <a:endParaRPr lang="en-US" dirty="0"/>
          </a:p>
          <a:p>
            <a:pPr algn="l"/>
            <a:r>
              <a:rPr lang="en-US" dirty="0"/>
              <a:t>• Maternal first episode within previous 6 weeks but baby asymptomatic</a:t>
            </a:r>
          </a:p>
          <a:p>
            <a:pPr algn="l"/>
            <a:r>
              <a:rPr lang="en-US" dirty="0"/>
              <a:t>→ Investigations at 24 hours; treat if positive.</a:t>
            </a:r>
          </a:p>
          <a:p>
            <a:pPr algn="l"/>
            <a:r>
              <a:rPr lang="en-US" dirty="0"/>
              <a:t>Low Risk</a:t>
            </a:r>
          </a:p>
          <a:p>
            <a:pPr algn="l"/>
            <a:r>
              <a:rPr lang="en-US" dirty="0" smtClean="0"/>
              <a:t>• </a:t>
            </a:r>
            <a:r>
              <a:rPr lang="en-US" dirty="0"/>
              <a:t>Recurrent lesions at delivery</a:t>
            </a:r>
          </a:p>
          <a:p>
            <a:pPr algn="l"/>
            <a:r>
              <a:rPr lang="en-US" dirty="0"/>
              <a:t>→ Swabs at 24 hours; no routine </a:t>
            </a:r>
            <a:r>
              <a:rPr lang="en-US" dirty="0" err="1"/>
              <a:t>aciclovir</a:t>
            </a:r>
            <a:r>
              <a:rPr lang="en-US" dirty="0"/>
              <a:t> unless positive.</a:t>
            </a:r>
          </a:p>
          <a:p>
            <a:endParaRPr lang="en-US" dirty="0" smtClean="0"/>
          </a:p>
          <a:p>
            <a:endParaRPr lang="ar-SA" dirty="0"/>
          </a:p>
        </p:txBody>
      </p:sp>
    </p:spTree>
    <p:extLst>
      <p:ext uri="{BB962C8B-B14F-4D97-AF65-F5344CB8AC3E}">
        <p14:creationId xmlns:p14="http://schemas.microsoft.com/office/powerpoint/2010/main" val="833921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continue</a:t>
            </a:r>
            <a:endParaRPr lang="ar-SA" dirty="0"/>
          </a:p>
        </p:txBody>
      </p:sp>
      <p:sp>
        <p:nvSpPr>
          <p:cNvPr id="3" name="Content Placeholder 2"/>
          <p:cNvSpPr>
            <a:spLocks noGrp="1"/>
          </p:cNvSpPr>
          <p:nvPr>
            <p:ph idx="1"/>
          </p:nvPr>
        </p:nvSpPr>
        <p:spPr/>
        <p:txBody>
          <a:bodyPr/>
          <a:lstStyle/>
          <a:p>
            <a:pPr algn="l"/>
            <a:r>
              <a:rPr lang="en-US" dirty="0"/>
              <a:t>Lowest </a:t>
            </a:r>
            <a:r>
              <a:rPr lang="en-US" dirty="0" smtClean="0"/>
              <a:t>Risk</a:t>
            </a:r>
            <a:endParaRPr lang="en-US" dirty="0"/>
          </a:p>
          <a:p>
            <a:pPr algn="l"/>
            <a:r>
              <a:rPr lang="en-US" dirty="0"/>
              <a:t>• Recurrent HSV &gt;6 weeks ago, no lesions at delivery</a:t>
            </a:r>
          </a:p>
          <a:p>
            <a:pPr algn="l"/>
            <a:r>
              <a:rPr lang="en-US" dirty="0"/>
              <a:t>→ No investigations needed.</a:t>
            </a:r>
            <a:endParaRPr lang="ar-SA" dirty="0"/>
          </a:p>
        </p:txBody>
      </p:sp>
    </p:spTree>
    <p:extLst>
      <p:ext uri="{BB962C8B-B14F-4D97-AF65-F5344CB8AC3E}">
        <p14:creationId xmlns:p14="http://schemas.microsoft.com/office/powerpoint/2010/main" val="3693545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Breast feeding</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dirty="0"/>
              <a:t>• Safe unless active herpetic breast lesions.</a:t>
            </a:r>
          </a:p>
          <a:p>
            <a:pPr algn="l"/>
            <a:r>
              <a:rPr lang="en-US" dirty="0"/>
              <a:t>• If lesions present → </a:t>
            </a:r>
            <a:r>
              <a:rPr lang="en-US" b="1" dirty="0">
                <a:solidFill>
                  <a:srgbClr val="FF0000"/>
                </a:solidFill>
              </a:rPr>
              <a:t>do not feed from affected breast</a:t>
            </a:r>
            <a:r>
              <a:rPr lang="en-US" dirty="0"/>
              <a:t>; discard expressed milk from that side.</a:t>
            </a:r>
          </a:p>
          <a:p>
            <a:pPr algn="l"/>
            <a:endParaRPr lang="en-US" dirty="0"/>
          </a:p>
          <a:p>
            <a:pPr algn="l"/>
            <a:r>
              <a:rPr lang="en-US" dirty="0"/>
              <a:t>• </a:t>
            </a:r>
            <a:r>
              <a:rPr lang="en-US" b="1" dirty="0" err="1">
                <a:solidFill>
                  <a:srgbClr val="FF0000"/>
                </a:solidFill>
              </a:rPr>
              <a:t>Aciclovir</a:t>
            </a:r>
            <a:r>
              <a:rPr lang="en-US" b="1" dirty="0">
                <a:solidFill>
                  <a:srgbClr val="FF0000"/>
                </a:solidFill>
              </a:rPr>
              <a:t>/</a:t>
            </a:r>
            <a:r>
              <a:rPr lang="en-US" b="1" dirty="0" err="1">
                <a:solidFill>
                  <a:srgbClr val="FF0000"/>
                </a:solidFill>
              </a:rPr>
              <a:t>valaciclovir</a:t>
            </a:r>
            <a:r>
              <a:rPr lang="en-US" b="1" dirty="0">
                <a:solidFill>
                  <a:srgbClr val="FF0000"/>
                </a:solidFill>
              </a:rPr>
              <a:t> safe in breastfeeding</a:t>
            </a:r>
            <a:r>
              <a:rPr lang="en-US" dirty="0"/>
              <a:t>.</a:t>
            </a:r>
            <a:endParaRPr lang="ar-SA" dirty="0"/>
          </a:p>
        </p:txBody>
      </p:sp>
    </p:spTree>
    <p:extLst>
      <p:ext uri="{BB962C8B-B14F-4D97-AF65-F5344CB8AC3E}">
        <p14:creationId xmlns:p14="http://schemas.microsoft.com/office/powerpoint/2010/main" val="2299066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12179"/>
            <a:ext cx="9601196" cy="1714498"/>
          </a:xfrm>
        </p:spPr>
        <p:txBody>
          <a:bodyPr>
            <a:normAutofit fontScale="90000"/>
          </a:bodyPr>
          <a:lstStyle/>
          <a:p>
            <a:r>
              <a:rPr lang="fr-FR" b="1" dirty="0">
                <a:solidFill>
                  <a:srgbClr val="FF0000"/>
                </a:solidFill>
              </a:rPr>
              <a:t>Discordant Couples (Partner HSV+, </a:t>
            </a:r>
            <a:r>
              <a:rPr lang="fr-FR" b="1" dirty="0" err="1">
                <a:solidFill>
                  <a:srgbClr val="FF0000"/>
                </a:solidFill>
              </a:rPr>
              <a:t>pregnant</a:t>
            </a:r>
            <a:r>
              <a:rPr lang="fr-FR" b="1" dirty="0">
                <a:solidFill>
                  <a:srgbClr val="FF0000"/>
                </a:solidFill>
              </a:rPr>
              <a:t> </a:t>
            </a:r>
            <a:r>
              <a:rPr lang="fr-FR" b="1" dirty="0" err="1">
                <a:solidFill>
                  <a:srgbClr val="FF0000"/>
                </a:solidFill>
              </a:rPr>
              <a:t>person</a:t>
            </a:r>
            <a:r>
              <a:rPr lang="fr-FR" b="1" dirty="0">
                <a:solidFill>
                  <a:srgbClr val="FF0000"/>
                </a:solidFill>
              </a:rPr>
              <a:t> HSV–)</a:t>
            </a:r>
            <a:br>
              <a:rPr lang="fr-FR" b="1" dirty="0">
                <a:solidFill>
                  <a:srgbClr val="FF0000"/>
                </a:solidFill>
              </a:rPr>
            </a:br>
            <a:endParaRPr lang="ar-SA" b="1" dirty="0">
              <a:solidFill>
                <a:srgbClr val="FF0000"/>
              </a:solidFill>
            </a:endParaRPr>
          </a:p>
        </p:txBody>
      </p:sp>
      <p:sp>
        <p:nvSpPr>
          <p:cNvPr id="3" name="Content Placeholder 2"/>
          <p:cNvSpPr>
            <a:spLocks noGrp="1"/>
          </p:cNvSpPr>
          <p:nvPr>
            <p:ph idx="1"/>
          </p:nvPr>
        </p:nvSpPr>
        <p:spPr/>
        <p:txBody>
          <a:bodyPr/>
          <a:lstStyle/>
          <a:p>
            <a:pPr algn="l"/>
            <a:r>
              <a:rPr lang="en-US" dirty="0"/>
              <a:t> Avoid sexual contact (oral/vaginal/anal) in third trimester + 2 weeks before.</a:t>
            </a:r>
          </a:p>
          <a:p>
            <a:pPr algn="l"/>
            <a:r>
              <a:rPr lang="en-US" dirty="0"/>
              <a:t>• Partner may take suppressive antivirals to reduce shedding.</a:t>
            </a:r>
          </a:p>
          <a:p>
            <a:pPr algn="l"/>
            <a:r>
              <a:rPr lang="en-US" dirty="0"/>
              <a:t>• Serology may help but has limitations.</a:t>
            </a:r>
            <a:endParaRPr lang="ar-SA" dirty="0"/>
          </a:p>
        </p:txBody>
      </p:sp>
    </p:spTree>
    <p:extLst>
      <p:ext uri="{BB962C8B-B14F-4D97-AF65-F5344CB8AC3E}">
        <p14:creationId xmlns:p14="http://schemas.microsoft.com/office/powerpoint/2010/main" val="458662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154115" y="641839"/>
            <a:ext cx="7833947" cy="5409346"/>
          </a:xfrm>
          <a:prstGeom prst="rect">
            <a:avLst/>
          </a:prstGeom>
        </p:spPr>
      </p:pic>
    </p:spTree>
    <p:extLst>
      <p:ext uri="{BB962C8B-B14F-4D97-AF65-F5344CB8AC3E}">
        <p14:creationId xmlns:p14="http://schemas.microsoft.com/office/powerpoint/2010/main" val="2598893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a:r>
              <a:rPr lang="en-US" dirty="0"/>
              <a:t>Serology </a:t>
            </a:r>
            <a:r>
              <a:rPr lang="en-US" dirty="0" smtClean="0"/>
              <a:t>–</a:t>
            </a:r>
            <a:endParaRPr lang="en-US" dirty="0"/>
          </a:p>
          <a:p>
            <a:pPr algn="l"/>
            <a:r>
              <a:rPr lang="en-US" dirty="0"/>
              <a:t>• Third trimester first episode → helps distinguish primary vs recurrent.</a:t>
            </a:r>
          </a:p>
          <a:p>
            <a:pPr algn="l"/>
            <a:r>
              <a:rPr lang="en-US" dirty="0"/>
              <a:t>• If antibodies match PCR type → recurrent, not primary → vaginal delivery allowed.</a:t>
            </a:r>
          </a:p>
          <a:p>
            <a:pPr algn="l"/>
            <a:r>
              <a:rPr lang="en-US" dirty="0"/>
              <a:t>• Interpretation complex → discuss with virology</a:t>
            </a:r>
            <a:endParaRPr lang="ar-SA" dirty="0"/>
          </a:p>
        </p:txBody>
      </p:sp>
    </p:spTree>
    <p:extLst>
      <p:ext uri="{BB962C8B-B14F-4D97-AF65-F5344CB8AC3E}">
        <p14:creationId xmlns:p14="http://schemas.microsoft.com/office/powerpoint/2010/main" val="1794135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a:r>
              <a:rPr lang="en-US" dirty="0"/>
              <a:t>Antivirals – </a:t>
            </a:r>
            <a:r>
              <a:rPr lang="en-US" dirty="0" smtClean="0"/>
              <a:t>Safety</a:t>
            </a:r>
            <a:endParaRPr lang="en-US" dirty="0"/>
          </a:p>
          <a:p>
            <a:pPr algn="l"/>
            <a:r>
              <a:rPr lang="en-US" dirty="0"/>
              <a:t>• </a:t>
            </a:r>
            <a:r>
              <a:rPr lang="en-US" dirty="0" err="1"/>
              <a:t>Aciclovir</a:t>
            </a:r>
            <a:r>
              <a:rPr lang="en-US" dirty="0"/>
              <a:t> &amp; </a:t>
            </a:r>
            <a:r>
              <a:rPr lang="en-US" dirty="0" err="1"/>
              <a:t>valaciclovir</a:t>
            </a:r>
            <a:r>
              <a:rPr lang="en-US" dirty="0"/>
              <a:t> not associated with birth defects.</a:t>
            </a:r>
          </a:p>
          <a:p>
            <a:pPr algn="l"/>
            <a:r>
              <a:rPr lang="en-US" dirty="0"/>
              <a:t>• Transient neonatal neutropenia reported but not clinically significant.</a:t>
            </a:r>
            <a:endParaRPr lang="ar-SA" dirty="0"/>
          </a:p>
        </p:txBody>
      </p:sp>
    </p:spTree>
    <p:extLst>
      <p:ext uri="{BB962C8B-B14F-4D97-AF65-F5344CB8AC3E}">
        <p14:creationId xmlns:p14="http://schemas.microsoft.com/office/powerpoint/2010/main" val="2817669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6" name="Content Placeholder 5"/>
          <p:cNvPicPr>
            <a:picLocks noGrp="1" noChangeAspect="1"/>
          </p:cNvPicPr>
          <p:nvPr>
            <p:ph idx="1"/>
          </p:nvPr>
        </p:nvPicPr>
        <p:blipFill>
          <a:blip r:embed="rId2"/>
          <a:stretch>
            <a:fillRect/>
          </a:stretch>
        </p:blipFill>
        <p:spPr>
          <a:xfrm>
            <a:off x="1295402" y="982133"/>
            <a:ext cx="9510344" cy="4893206"/>
          </a:xfrm>
          <a:prstGeom prst="rect">
            <a:avLst/>
          </a:prstGeom>
        </p:spPr>
      </p:pic>
    </p:spTree>
    <p:extLst>
      <p:ext uri="{BB962C8B-B14F-4D97-AF65-F5344CB8AC3E}">
        <p14:creationId xmlns:p14="http://schemas.microsoft.com/office/powerpoint/2010/main" val="4179865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244362" y="982132"/>
            <a:ext cx="5741376" cy="5321953"/>
          </a:xfrm>
          <a:prstGeom prst="rect">
            <a:avLst/>
          </a:prstGeom>
        </p:spPr>
      </p:pic>
    </p:spTree>
    <p:extLst>
      <p:ext uri="{BB962C8B-B14F-4D97-AF65-F5344CB8AC3E}">
        <p14:creationId xmlns:p14="http://schemas.microsoft.com/office/powerpoint/2010/main" val="1759803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 virus</a:t>
            </a:r>
            <a:endParaRPr lang="ar-SA" dirty="0"/>
          </a:p>
        </p:txBody>
      </p:sp>
      <p:sp>
        <p:nvSpPr>
          <p:cNvPr id="3" name="Content Placeholder 2"/>
          <p:cNvSpPr>
            <a:spLocks noGrp="1"/>
          </p:cNvSpPr>
          <p:nvPr>
            <p:ph idx="1"/>
          </p:nvPr>
        </p:nvSpPr>
        <p:spPr/>
        <p:txBody>
          <a:bodyPr/>
          <a:lstStyle/>
          <a:p>
            <a:pPr algn="l"/>
            <a:r>
              <a:rPr lang="en-US" dirty="0" err="1"/>
              <a:t>Zika</a:t>
            </a:r>
            <a:r>
              <a:rPr lang="en-US" dirty="0"/>
              <a:t> virus disease is mainly transmitted by </a:t>
            </a:r>
            <a:r>
              <a:rPr lang="en-US" dirty="0" err="1"/>
              <a:t>Aedes</a:t>
            </a:r>
            <a:r>
              <a:rPr lang="en-US" dirty="0"/>
              <a:t> mosquitoes. </a:t>
            </a:r>
            <a:endParaRPr lang="en-US" dirty="0" smtClean="0"/>
          </a:p>
          <a:p>
            <a:pPr algn="l"/>
            <a:r>
              <a:rPr lang="en-US" dirty="0" smtClean="0"/>
              <a:t>It </a:t>
            </a:r>
            <a:r>
              <a:rPr lang="en-US" dirty="0"/>
              <a:t>is not a contagious disease and does not spread from person to person</a:t>
            </a:r>
            <a:r>
              <a:rPr lang="en-US" dirty="0" smtClean="0"/>
              <a:t>.</a:t>
            </a:r>
          </a:p>
          <a:p>
            <a:pPr algn="l"/>
            <a:r>
              <a:rPr lang="en-US" dirty="0" smtClean="0"/>
              <a:t> </a:t>
            </a:r>
            <a:r>
              <a:rPr lang="en-US" dirty="0"/>
              <a:t>Since 2014, there has been an increase in the numbers of ZIKV infections in South and Central America, the Caribbean and the Pacific.</a:t>
            </a:r>
            <a:endParaRPr lang="ar-SA" dirty="0"/>
          </a:p>
        </p:txBody>
      </p:sp>
    </p:spTree>
    <p:extLst>
      <p:ext uri="{BB962C8B-B14F-4D97-AF65-F5344CB8AC3E}">
        <p14:creationId xmlns:p14="http://schemas.microsoft.com/office/powerpoint/2010/main" val="3863244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continue</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b="1" dirty="0">
                <a:solidFill>
                  <a:srgbClr val="FF0000"/>
                </a:solidFill>
              </a:rPr>
              <a:t>Symptoms and signs:</a:t>
            </a:r>
          </a:p>
          <a:p>
            <a:pPr algn="l"/>
            <a:r>
              <a:rPr lang="en-US" dirty="0"/>
              <a:t>Most people with </a:t>
            </a:r>
            <a:r>
              <a:rPr lang="en-US" dirty="0" err="1"/>
              <a:t>Zika</a:t>
            </a:r>
            <a:r>
              <a:rPr lang="en-US" dirty="0"/>
              <a:t> virus infection are asymptomatic. </a:t>
            </a:r>
            <a:endParaRPr lang="en-US" dirty="0" smtClean="0"/>
          </a:p>
          <a:p>
            <a:pPr algn="l"/>
            <a:r>
              <a:rPr lang="en-US" b="1" dirty="0" smtClean="0">
                <a:solidFill>
                  <a:srgbClr val="FF0000"/>
                </a:solidFill>
              </a:rPr>
              <a:t>Symptoms </a:t>
            </a:r>
            <a:r>
              <a:rPr lang="en-US" b="1" dirty="0">
                <a:solidFill>
                  <a:srgbClr val="FF0000"/>
                </a:solidFill>
              </a:rPr>
              <a:t>may include two or more of the following</a:t>
            </a:r>
            <a:r>
              <a:rPr lang="en-US" dirty="0"/>
              <a:t>: </a:t>
            </a:r>
            <a:endParaRPr lang="en-US" dirty="0" smtClean="0"/>
          </a:p>
          <a:p>
            <a:pPr algn="l"/>
            <a:r>
              <a:rPr lang="en-US" dirty="0" smtClean="0"/>
              <a:t>fever</a:t>
            </a:r>
            <a:r>
              <a:rPr lang="en-US" dirty="0"/>
              <a:t>, rash, conjunctivitis, myalgia, arthralgia/arthritis, headache, retro‑orbital pain, pruritus.</a:t>
            </a:r>
          </a:p>
          <a:p>
            <a:endParaRPr lang="ar-SA" dirty="0"/>
          </a:p>
        </p:txBody>
      </p:sp>
    </p:spTree>
    <p:extLst>
      <p:ext uri="{BB962C8B-B14F-4D97-AF65-F5344CB8AC3E}">
        <p14:creationId xmlns:p14="http://schemas.microsoft.com/office/powerpoint/2010/main" val="3117620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F0000"/>
                </a:solidFill>
              </a:rPr>
              <a:t>Diagnosis</a:t>
            </a:r>
            <a:r>
              <a:rPr lang="en-US" dirty="0"/>
              <a:t>:</a:t>
            </a:r>
            <a:br>
              <a:rPr lang="en-US" dirty="0"/>
            </a:br>
            <a:endParaRPr lang="ar-SA" dirty="0"/>
          </a:p>
        </p:txBody>
      </p:sp>
      <p:sp>
        <p:nvSpPr>
          <p:cNvPr id="3" name="Content Placeholder 2"/>
          <p:cNvSpPr>
            <a:spLocks noGrp="1"/>
          </p:cNvSpPr>
          <p:nvPr>
            <p:ph idx="1"/>
          </p:nvPr>
        </p:nvSpPr>
        <p:spPr/>
        <p:txBody>
          <a:bodyPr/>
          <a:lstStyle/>
          <a:p>
            <a:pPr algn="l"/>
            <a:r>
              <a:rPr lang="en-US" dirty="0" err="1" smtClean="0"/>
              <a:t>Zika</a:t>
            </a:r>
            <a:r>
              <a:rPr lang="en-US" dirty="0" smtClean="0"/>
              <a:t> </a:t>
            </a:r>
            <a:r>
              <a:rPr lang="en-US" dirty="0"/>
              <a:t>virus can be detected by PCR testing of blood during the symptomatic period and with relevant travel history. </a:t>
            </a:r>
            <a:endParaRPr lang="en-US" dirty="0" smtClean="0"/>
          </a:p>
          <a:p>
            <a:pPr algn="l"/>
            <a:r>
              <a:rPr lang="en-US" b="1" dirty="0" smtClean="0">
                <a:solidFill>
                  <a:srgbClr val="FF0000"/>
                </a:solidFill>
              </a:rPr>
              <a:t>Maternal </a:t>
            </a:r>
            <a:r>
              <a:rPr lang="en-US" b="1" dirty="0">
                <a:solidFill>
                  <a:srgbClr val="FF0000"/>
                </a:solidFill>
              </a:rPr>
              <a:t>implications</a:t>
            </a:r>
            <a:r>
              <a:rPr lang="en-US" dirty="0"/>
              <a:t>:</a:t>
            </a:r>
          </a:p>
          <a:p>
            <a:pPr algn="l"/>
            <a:r>
              <a:rPr lang="en-US" dirty="0"/>
              <a:t>Serious complications are rare; however, an increase in </a:t>
            </a:r>
            <a:r>
              <a:rPr lang="en-US" b="1" dirty="0" err="1">
                <a:solidFill>
                  <a:srgbClr val="FF0000"/>
                </a:solidFill>
              </a:rPr>
              <a:t>Guillain‑Barré</a:t>
            </a:r>
            <a:r>
              <a:rPr lang="en-US" dirty="0"/>
              <a:t> </a:t>
            </a:r>
            <a:r>
              <a:rPr lang="en-US" b="1" dirty="0">
                <a:solidFill>
                  <a:srgbClr val="FF0000"/>
                </a:solidFill>
              </a:rPr>
              <a:t>syndrome</a:t>
            </a:r>
            <a:r>
              <a:rPr lang="en-US" dirty="0"/>
              <a:t> and other neurological or autoimmune syndromes has been reported.</a:t>
            </a:r>
            <a:endParaRPr lang="en-US" dirty="0" smtClean="0"/>
          </a:p>
          <a:p>
            <a:pPr algn="l"/>
            <a:endParaRPr lang="en-US" dirty="0"/>
          </a:p>
          <a:p>
            <a:pPr algn="l"/>
            <a:endParaRPr lang="en-US" dirty="0"/>
          </a:p>
          <a:p>
            <a:endParaRPr lang="ar-SA" dirty="0"/>
          </a:p>
        </p:txBody>
      </p:sp>
    </p:spTree>
    <p:extLst>
      <p:ext uri="{BB962C8B-B14F-4D97-AF65-F5344CB8AC3E}">
        <p14:creationId xmlns:p14="http://schemas.microsoft.com/office/powerpoint/2010/main" val="27626910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continue</a:t>
            </a:r>
            <a:endParaRPr lang="ar-SA" dirty="0"/>
          </a:p>
        </p:txBody>
      </p:sp>
      <p:sp>
        <p:nvSpPr>
          <p:cNvPr id="3" name="Content Placeholder 2"/>
          <p:cNvSpPr>
            <a:spLocks noGrp="1"/>
          </p:cNvSpPr>
          <p:nvPr>
            <p:ph idx="1"/>
          </p:nvPr>
        </p:nvSpPr>
        <p:spPr/>
        <p:txBody>
          <a:bodyPr/>
          <a:lstStyle/>
          <a:p>
            <a:pPr algn="l"/>
            <a:r>
              <a:rPr lang="en-US" b="1" dirty="0">
                <a:solidFill>
                  <a:srgbClr val="FF0000"/>
                </a:solidFill>
              </a:rPr>
              <a:t>Fetal implications</a:t>
            </a:r>
            <a:r>
              <a:rPr lang="en-US" dirty="0"/>
              <a:t>:</a:t>
            </a:r>
          </a:p>
          <a:p>
            <a:pPr algn="l"/>
            <a:r>
              <a:rPr lang="en-US" dirty="0" err="1"/>
              <a:t>Zika</a:t>
            </a:r>
            <a:r>
              <a:rPr lang="en-US" dirty="0"/>
              <a:t> virus crosses the placental barrier and has been detected in fetal blood and tissues. </a:t>
            </a:r>
            <a:endParaRPr lang="en-US" dirty="0" smtClean="0"/>
          </a:p>
          <a:p>
            <a:pPr algn="l"/>
            <a:r>
              <a:rPr lang="en-US" dirty="0" smtClean="0"/>
              <a:t>There </a:t>
            </a:r>
            <a:r>
              <a:rPr lang="en-US" dirty="0"/>
              <a:t>is a probable </a:t>
            </a:r>
            <a:r>
              <a:rPr lang="en-US" b="1" dirty="0">
                <a:solidFill>
                  <a:srgbClr val="FF0000"/>
                </a:solidFill>
              </a:rPr>
              <a:t>association with congenital microcephaly</a:t>
            </a:r>
            <a:r>
              <a:rPr lang="en-US" dirty="0"/>
              <a:t>, but a causal relationship has not yet been proven. In October 2015, Brazil reported an unusual increase in babies born with microcephaly, thought to be associated with the ZIKV outbreak.</a:t>
            </a:r>
            <a:endParaRPr lang="ar-SA" dirty="0"/>
          </a:p>
        </p:txBody>
      </p:sp>
    </p:spTree>
    <p:extLst>
      <p:ext uri="{BB962C8B-B14F-4D97-AF65-F5344CB8AC3E}">
        <p14:creationId xmlns:p14="http://schemas.microsoft.com/office/powerpoint/2010/main" val="9888008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continue</a:t>
            </a:r>
            <a:endParaRPr lang="ar-SA" dirty="0"/>
          </a:p>
        </p:txBody>
      </p:sp>
      <p:sp>
        <p:nvSpPr>
          <p:cNvPr id="3" name="Content Placeholder 2"/>
          <p:cNvSpPr>
            <a:spLocks noGrp="1"/>
          </p:cNvSpPr>
          <p:nvPr>
            <p:ph idx="1"/>
          </p:nvPr>
        </p:nvSpPr>
        <p:spPr/>
        <p:txBody>
          <a:bodyPr>
            <a:normAutofit fontScale="92500" lnSpcReduction="10000"/>
          </a:bodyPr>
          <a:lstStyle/>
          <a:p>
            <a:pPr algn="l"/>
            <a:r>
              <a:rPr lang="en-US" b="1" dirty="0">
                <a:solidFill>
                  <a:srgbClr val="FF0000"/>
                </a:solidFill>
              </a:rPr>
              <a:t>Effect on breastfeeding</a:t>
            </a:r>
            <a:r>
              <a:rPr lang="en-US" b="1" dirty="0" smtClean="0">
                <a:solidFill>
                  <a:srgbClr val="FF0000"/>
                </a:solidFill>
              </a:rPr>
              <a:t>:</a:t>
            </a:r>
            <a:endParaRPr lang="en-US" b="1" dirty="0">
              <a:solidFill>
                <a:srgbClr val="FF0000"/>
              </a:solidFill>
            </a:endParaRPr>
          </a:p>
          <a:p>
            <a:pPr algn="l"/>
            <a:r>
              <a:rPr lang="en-US" dirty="0"/>
              <a:t>There is no evidence that </a:t>
            </a:r>
            <a:r>
              <a:rPr lang="en-US" dirty="0" err="1"/>
              <a:t>Zika</a:t>
            </a:r>
            <a:r>
              <a:rPr lang="en-US" dirty="0"/>
              <a:t> virus can be transmitted through breast </a:t>
            </a:r>
            <a:r>
              <a:rPr lang="en-US" dirty="0" err="1" smtClean="0"/>
              <a:t>milke</a:t>
            </a:r>
            <a:endParaRPr lang="en-US" dirty="0" smtClean="0"/>
          </a:p>
          <a:p>
            <a:pPr algn="l"/>
            <a:endParaRPr lang="en-US" dirty="0"/>
          </a:p>
          <a:p>
            <a:pPr algn="l"/>
            <a:r>
              <a:rPr lang="en-US" dirty="0"/>
              <a:t>If </a:t>
            </a:r>
            <a:r>
              <a:rPr lang="en-US" b="1" dirty="0" err="1">
                <a:solidFill>
                  <a:srgbClr val="FF0000"/>
                </a:solidFill>
              </a:rPr>
              <a:t>Zika</a:t>
            </a:r>
            <a:r>
              <a:rPr lang="en-US" b="1" dirty="0">
                <a:solidFill>
                  <a:srgbClr val="FF0000"/>
                </a:solidFill>
              </a:rPr>
              <a:t> virus antibodies </a:t>
            </a:r>
            <a:r>
              <a:rPr lang="en-US" b="1" dirty="0"/>
              <a:t>are not detected in a serum sample collected 4 or more weeks after the last possible travel‑associated or sexual exposure, recent infection </a:t>
            </a:r>
            <a:r>
              <a:rPr lang="en-US" b="1" dirty="0">
                <a:solidFill>
                  <a:srgbClr val="FF0000"/>
                </a:solidFill>
              </a:rPr>
              <a:t>can be excluded</a:t>
            </a:r>
            <a:r>
              <a:rPr lang="en-US" b="1" dirty="0"/>
              <a:t>.</a:t>
            </a:r>
          </a:p>
          <a:p>
            <a:pPr algn="l"/>
            <a:r>
              <a:rPr lang="en-US" dirty="0"/>
              <a:t>If fetal microcephaly or brain abnormality (e.g., intracranial calcification) is diagnosed, consider amniocentesis for RT‑PCR testing</a:t>
            </a:r>
            <a:endParaRPr lang="en-US" dirty="0" smtClean="0"/>
          </a:p>
          <a:p>
            <a:pPr algn="l"/>
            <a:endParaRPr lang="en-US" dirty="0"/>
          </a:p>
          <a:p>
            <a:pPr algn="l"/>
            <a:endParaRPr lang="ar-SA" dirty="0"/>
          </a:p>
        </p:txBody>
      </p:sp>
    </p:spTree>
    <p:extLst>
      <p:ext uri="{BB962C8B-B14F-4D97-AF65-F5344CB8AC3E}">
        <p14:creationId xmlns:p14="http://schemas.microsoft.com/office/powerpoint/2010/main" val="161270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continue</a:t>
            </a:r>
            <a:endParaRPr lang="ar-SA" dirty="0"/>
          </a:p>
        </p:txBody>
      </p:sp>
      <p:sp>
        <p:nvSpPr>
          <p:cNvPr id="3" name="Content Placeholder 2"/>
          <p:cNvSpPr>
            <a:spLocks noGrp="1"/>
          </p:cNvSpPr>
          <p:nvPr>
            <p:ph idx="1"/>
          </p:nvPr>
        </p:nvSpPr>
        <p:spPr>
          <a:xfrm>
            <a:off x="1198686" y="2583309"/>
            <a:ext cx="9601196" cy="3318936"/>
          </a:xfrm>
        </p:spPr>
        <p:txBody>
          <a:bodyPr/>
          <a:lstStyle/>
          <a:p>
            <a:pPr algn="l"/>
            <a:r>
              <a:rPr lang="en-US" dirty="0"/>
              <a:t>  If a couple is considering pregnancy, consistent use of effective contraception is advised to prevent pregnancy and barrier methods (e.g. condom use) are advised during vaginal, anal and oral sex to reduce the risk of conception and the developing fetus being exposed to </a:t>
            </a:r>
            <a:r>
              <a:rPr lang="en-US" dirty="0" err="1"/>
              <a:t>Zika</a:t>
            </a:r>
            <a:r>
              <a:rPr lang="en-US" dirty="0"/>
              <a:t> virus.</a:t>
            </a:r>
          </a:p>
          <a:p>
            <a:pPr algn="l"/>
            <a:r>
              <a:rPr lang="en-US" dirty="0"/>
              <a:t>These measures should be followed while travelling and for:</a:t>
            </a:r>
            <a:endParaRPr lang="ar-SA" dirty="0"/>
          </a:p>
        </p:txBody>
      </p:sp>
    </p:spTree>
    <p:extLst>
      <p:ext uri="{BB962C8B-B14F-4D97-AF65-F5344CB8AC3E}">
        <p14:creationId xmlns:p14="http://schemas.microsoft.com/office/powerpoint/2010/main" val="2888011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continue</a:t>
            </a:r>
            <a:endParaRPr lang="ar-SA" dirty="0"/>
          </a:p>
        </p:txBody>
      </p:sp>
      <p:sp>
        <p:nvSpPr>
          <p:cNvPr id="3" name="Content Placeholder 2"/>
          <p:cNvSpPr>
            <a:spLocks noGrp="1"/>
          </p:cNvSpPr>
          <p:nvPr>
            <p:ph idx="1"/>
          </p:nvPr>
        </p:nvSpPr>
        <p:spPr>
          <a:xfrm>
            <a:off x="1295402" y="2556932"/>
            <a:ext cx="9601196" cy="3606476"/>
          </a:xfrm>
        </p:spPr>
        <p:txBody>
          <a:bodyPr>
            <a:normAutofit fontScale="70000" lnSpcReduction="20000"/>
          </a:bodyPr>
          <a:lstStyle/>
          <a:p>
            <a:pPr algn="l"/>
            <a:r>
              <a:rPr lang="en-US" b="1" u="sng" dirty="0">
                <a:solidFill>
                  <a:srgbClr val="FF0000"/>
                </a:solidFill>
              </a:rPr>
              <a:t>three months after return from an area with risk for </a:t>
            </a:r>
            <a:r>
              <a:rPr lang="en-US" b="1" u="sng" dirty="0" err="1">
                <a:solidFill>
                  <a:srgbClr val="FF0000"/>
                </a:solidFill>
              </a:rPr>
              <a:t>Zika</a:t>
            </a:r>
            <a:r>
              <a:rPr lang="en-US" b="1" u="sng" dirty="0">
                <a:solidFill>
                  <a:srgbClr val="FF0000"/>
                </a:solidFill>
              </a:rPr>
              <a:t> virus transmission,</a:t>
            </a:r>
            <a:r>
              <a:rPr lang="en-US" dirty="0"/>
              <a:t> or last possible </a:t>
            </a:r>
            <a:r>
              <a:rPr lang="en-US" dirty="0" err="1"/>
              <a:t>Zika</a:t>
            </a:r>
            <a:r>
              <a:rPr lang="en-US" dirty="0"/>
              <a:t> virus exposure, if </a:t>
            </a:r>
            <a:r>
              <a:rPr lang="en-US" b="1" u="sng" dirty="0">
                <a:solidFill>
                  <a:srgbClr val="FF0000"/>
                </a:solidFill>
              </a:rPr>
              <a:t>both partners travelled</a:t>
            </a:r>
            <a:r>
              <a:rPr lang="en-US" dirty="0"/>
              <a:t>.</a:t>
            </a:r>
          </a:p>
          <a:p>
            <a:pPr algn="l"/>
            <a:endParaRPr lang="en-US" dirty="0"/>
          </a:p>
          <a:p>
            <a:pPr algn="l"/>
            <a:r>
              <a:rPr lang="en-US" b="1" u="sng" dirty="0">
                <a:solidFill>
                  <a:srgbClr val="FF0000"/>
                </a:solidFill>
              </a:rPr>
              <a:t>three months after return from an area with risk for </a:t>
            </a:r>
            <a:r>
              <a:rPr lang="en-US" b="1" u="sng" dirty="0" err="1">
                <a:solidFill>
                  <a:srgbClr val="FF0000"/>
                </a:solidFill>
              </a:rPr>
              <a:t>Zika</a:t>
            </a:r>
            <a:r>
              <a:rPr lang="en-US" b="1" u="sng" dirty="0">
                <a:solidFill>
                  <a:srgbClr val="FF0000"/>
                </a:solidFill>
              </a:rPr>
              <a:t> virus transmissi</a:t>
            </a:r>
            <a:r>
              <a:rPr lang="en-US" dirty="0"/>
              <a:t>on, or last possible </a:t>
            </a:r>
            <a:r>
              <a:rPr lang="en-US" dirty="0" err="1"/>
              <a:t>Zika</a:t>
            </a:r>
            <a:r>
              <a:rPr lang="en-US" dirty="0"/>
              <a:t> virus exposure, </a:t>
            </a:r>
            <a:r>
              <a:rPr lang="en-US" b="1" u="sng" dirty="0">
                <a:solidFill>
                  <a:srgbClr val="FF0000"/>
                </a:solidFill>
              </a:rPr>
              <a:t>if just the male partner travelled</a:t>
            </a:r>
            <a:r>
              <a:rPr lang="en-US" dirty="0"/>
              <a:t>.</a:t>
            </a:r>
          </a:p>
          <a:p>
            <a:pPr algn="l"/>
            <a:endParaRPr lang="en-US" dirty="0"/>
          </a:p>
          <a:p>
            <a:pPr algn="l"/>
            <a:r>
              <a:rPr lang="en-US" b="1" u="sng" dirty="0">
                <a:solidFill>
                  <a:srgbClr val="FF0000"/>
                </a:solidFill>
              </a:rPr>
              <a:t>two months after return from an area with risk for </a:t>
            </a:r>
            <a:r>
              <a:rPr lang="en-US" b="1" u="sng" dirty="0" err="1">
                <a:solidFill>
                  <a:srgbClr val="FF0000"/>
                </a:solidFill>
              </a:rPr>
              <a:t>Zika</a:t>
            </a:r>
            <a:r>
              <a:rPr lang="en-US" b="1" u="sng" dirty="0">
                <a:solidFill>
                  <a:srgbClr val="FF0000"/>
                </a:solidFill>
              </a:rPr>
              <a:t> virus transmission</a:t>
            </a:r>
            <a:r>
              <a:rPr lang="en-US" dirty="0"/>
              <a:t>, or last possible </a:t>
            </a:r>
            <a:r>
              <a:rPr lang="en-US" dirty="0" err="1"/>
              <a:t>Zika</a:t>
            </a:r>
            <a:r>
              <a:rPr lang="en-US" dirty="0"/>
              <a:t> virus exposure, if </a:t>
            </a:r>
            <a:r>
              <a:rPr lang="en-US" b="1" u="sng" dirty="0">
                <a:solidFill>
                  <a:srgbClr val="FF0000"/>
                </a:solidFill>
              </a:rPr>
              <a:t>only the female partner travelled.</a:t>
            </a:r>
          </a:p>
          <a:p>
            <a:pPr algn="l"/>
            <a:endParaRPr lang="en-US" dirty="0"/>
          </a:p>
          <a:p>
            <a:pPr algn="l"/>
            <a:r>
              <a:rPr lang="en-US" dirty="0"/>
              <a:t>If a </a:t>
            </a:r>
            <a:r>
              <a:rPr lang="en-US" b="1" dirty="0">
                <a:solidFill>
                  <a:srgbClr val="FF0000"/>
                </a:solidFill>
              </a:rPr>
              <a:t>woman considering pregnancy develops symptoms compatible with </a:t>
            </a:r>
            <a:r>
              <a:rPr lang="en-US" b="1" dirty="0" err="1">
                <a:solidFill>
                  <a:srgbClr val="FF0000"/>
                </a:solidFill>
              </a:rPr>
              <a:t>Zika</a:t>
            </a:r>
            <a:r>
              <a:rPr lang="en-US" b="1" dirty="0">
                <a:solidFill>
                  <a:srgbClr val="FF0000"/>
                </a:solidFill>
              </a:rPr>
              <a:t> infection on </a:t>
            </a:r>
            <a:r>
              <a:rPr lang="en-US" dirty="0"/>
              <a:t>her return to the UK, </a:t>
            </a:r>
            <a:r>
              <a:rPr lang="en-US" b="1" u="sng" dirty="0">
                <a:solidFill>
                  <a:srgbClr val="FF0000"/>
                </a:solidFill>
              </a:rPr>
              <a:t>it is recommended that she avoids becoming pregnant for 2 months following recovery</a:t>
            </a:r>
            <a:endParaRPr lang="ar-SA" b="1" u="sng" dirty="0">
              <a:solidFill>
                <a:srgbClr val="FF0000"/>
              </a:solidFill>
            </a:endParaRPr>
          </a:p>
        </p:txBody>
      </p:sp>
    </p:spTree>
    <p:extLst>
      <p:ext uri="{BB962C8B-B14F-4D97-AF65-F5344CB8AC3E}">
        <p14:creationId xmlns:p14="http://schemas.microsoft.com/office/powerpoint/2010/main" val="38857248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DX</a:t>
            </a:r>
            <a:endParaRPr lang="ar-SA" b="1" dirty="0">
              <a:solidFill>
                <a:srgbClr val="FF0000"/>
              </a:solidFill>
            </a:endParaRPr>
          </a:p>
        </p:txBody>
      </p:sp>
      <p:sp>
        <p:nvSpPr>
          <p:cNvPr id="3" name="Content Placeholder 2"/>
          <p:cNvSpPr>
            <a:spLocks noGrp="1"/>
          </p:cNvSpPr>
          <p:nvPr>
            <p:ph idx="1"/>
          </p:nvPr>
        </p:nvSpPr>
        <p:spPr/>
        <p:txBody>
          <a:bodyPr>
            <a:normAutofit fontScale="92500"/>
          </a:bodyPr>
          <a:lstStyle/>
          <a:p>
            <a:pPr algn="l"/>
            <a:r>
              <a:rPr lang="en-US" dirty="0"/>
              <a:t>The diagnosis of </a:t>
            </a:r>
            <a:r>
              <a:rPr lang="en-US" dirty="0" err="1"/>
              <a:t>Zika</a:t>
            </a:r>
            <a:r>
              <a:rPr lang="en-US" dirty="0"/>
              <a:t> virus infection should be considered in individuals who</a:t>
            </a:r>
          </a:p>
          <a:p>
            <a:pPr algn="l"/>
            <a:r>
              <a:rPr lang="en-US" dirty="0"/>
              <a:t>experience symptoms suggestive of acute </a:t>
            </a:r>
            <a:r>
              <a:rPr lang="en-US" dirty="0" err="1"/>
              <a:t>Zika</a:t>
            </a:r>
            <a:r>
              <a:rPr lang="en-US" dirty="0"/>
              <a:t> virus infection within 2 weeks of</a:t>
            </a:r>
          </a:p>
          <a:p>
            <a:pPr algn="l"/>
            <a:r>
              <a:rPr lang="en-US" dirty="0"/>
              <a:t>leaving an area with risk for </a:t>
            </a:r>
            <a:r>
              <a:rPr lang="en-US" dirty="0" err="1"/>
              <a:t>Zika</a:t>
            </a:r>
            <a:r>
              <a:rPr lang="en-US" dirty="0"/>
              <a:t> virus transmission OR within 2 weeks of sexual</a:t>
            </a:r>
          </a:p>
          <a:p>
            <a:pPr algn="l"/>
            <a:r>
              <a:rPr lang="en-US" dirty="0"/>
              <a:t>contact with a male sexual partner who has recently travelled within the previous</a:t>
            </a:r>
          </a:p>
          <a:p>
            <a:pPr algn="l"/>
            <a:r>
              <a:rPr lang="en-US" dirty="0"/>
              <a:t>three months to an area with high or moderate risk of </a:t>
            </a:r>
            <a:r>
              <a:rPr lang="en-US" dirty="0" err="1"/>
              <a:t>Zika</a:t>
            </a:r>
            <a:r>
              <a:rPr lang="en-US" dirty="0"/>
              <a:t> virus transmission.</a:t>
            </a:r>
            <a:endParaRPr lang="ar-SA" dirty="0"/>
          </a:p>
        </p:txBody>
      </p:sp>
    </p:spTree>
    <p:extLst>
      <p:ext uri="{BB962C8B-B14F-4D97-AF65-F5344CB8AC3E}">
        <p14:creationId xmlns:p14="http://schemas.microsoft.com/office/powerpoint/2010/main" val="7929180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treatment</a:t>
            </a:r>
            <a:endParaRPr lang="ar-SA" b="1" dirty="0">
              <a:solidFill>
                <a:srgbClr val="FF0000"/>
              </a:solidFill>
            </a:endParaRPr>
          </a:p>
        </p:txBody>
      </p:sp>
      <p:sp>
        <p:nvSpPr>
          <p:cNvPr id="3" name="Content Placeholder 2"/>
          <p:cNvSpPr>
            <a:spLocks noGrp="1"/>
          </p:cNvSpPr>
          <p:nvPr>
            <p:ph idx="1"/>
          </p:nvPr>
        </p:nvSpPr>
        <p:spPr/>
        <p:txBody>
          <a:bodyPr/>
          <a:lstStyle/>
          <a:p>
            <a:pPr marL="0" indent="0" algn="l">
              <a:buNone/>
            </a:pPr>
            <a:r>
              <a:rPr lang="en-US" dirty="0" smtClean="0"/>
              <a:t>NO SPECIFIC antiviral </a:t>
            </a:r>
            <a:r>
              <a:rPr lang="en-US" dirty="0" err="1" smtClean="0"/>
              <a:t>ttt</a:t>
            </a:r>
            <a:r>
              <a:rPr lang="en-US" dirty="0" smtClean="0"/>
              <a:t> available </a:t>
            </a:r>
            <a:endParaRPr lang="ar-SA" dirty="0"/>
          </a:p>
        </p:txBody>
      </p:sp>
    </p:spTree>
    <p:extLst>
      <p:ext uri="{BB962C8B-B14F-4D97-AF65-F5344CB8AC3E}">
        <p14:creationId xmlns:p14="http://schemas.microsoft.com/office/powerpoint/2010/main" val="8963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5462"/>
            <a:ext cx="9601196" cy="1134207"/>
          </a:xfrm>
        </p:spPr>
        <p:txBody>
          <a:bodyPr>
            <a:normAutofit fontScale="90000"/>
          </a:bodyPr>
          <a:lstStyle/>
          <a:p>
            <a:r>
              <a:rPr lang="en-US" dirty="0" smtClean="0">
                <a:solidFill>
                  <a:srgbClr val="FF0000"/>
                </a:solidFill>
              </a:rPr>
              <a:t>ANTENATAL CARE AND VARICELLA PREVENTION</a:t>
            </a:r>
            <a:endParaRPr lang="ar-SA" dirty="0">
              <a:solidFill>
                <a:srgbClr val="FF0000"/>
              </a:solidFill>
            </a:endParaRPr>
          </a:p>
        </p:txBody>
      </p:sp>
      <p:sp>
        <p:nvSpPr>
          <p:cNvPr id="3" name="Content Placeholder 2"/>
          <p:cNvSpPr>
            <a:spLocks noGrp="1"/>
          </p:cNvSpPr>
          <p:nvPr>
            <p:ph idx="1"/>
          </p:nvPr>
        </p:nvSpPr>
        <p:spPr>
          <a:xfrm>
            <a:off x="808892" y="1661747"/>
            <a:ext cx="10585939" cy="4528038"/>
          </a:xfrm>
        </p:spPr>
        <p:txBody>
          <a:bodyPr>
            <a:normAutofit/>
          </a:bodyPr>
          <a:lstStyle/>
          <a:p>
            <a:pPr algn="l"/>
            <a:r>
              <a:rPr lang="en-US" dirty="0" smtClean="0"/>
              <a:t>1.We </a:t>
            </a:r>
            <a:r>
              <a:rPr lang="en-US" dirty="0"/>
              <a:t>suggest that women planning to conceive and/or engaging with fertility services, should have their varicella status assessed as part of pre-conception counselling either by </a:t>
            </a:r>
            <a:r>
              <a:rPr lang="en-US" b="1" dirty="0">
                <a:solidFill>
                  <a:srgbClr val="FF0000"/>
                </a:solidFill>
              </a:rPr>
              <a:t>history or laboratory testing</a:t>
            </a:r>
            <a:r>
              <a:rPr lang="en-US" dirty="0"/>
              <a:t>. </a:t>
            </a:r>
            <a:endParaRPr lang="en-US" dirty="0" smtClean="0"/>
          </a:p>
          <a:p>
            <a:pPr algn="l"/>
            <a:r>
              <a:rPr lang="en-US" dirty="0" smtClean="0"/>
              <a:t>2.We </a:t>
            </a:r>
            <a:r>
              <a:rPr lang="en-US" dirty="0"/>
              <a:t>strongly recommend that women should have their immunity to varicella discussed and documented at their </a:t>
            </a:r>
            <a:r>
              <a:rPr lang="en-US" b="1" dirty="0">
                <a:solidFill>
                  <a:srgbClr val="FF0000"/>
                </a:solidFill>
              </a:rPr>
              <a:t>booking visit</a:t>
            </a:r>
            <a:r>
              <a:rPr lang="en-US" dirty="0"/>
              <a:t>. Their immunity can be confirmed by </a:t>
            </a:r>
            <a:r>
              <a:rPr lang="en-US" b="1" dirty="0">
                <a:solidFill>
                  <a:srgbClr val="FF0000"/>
                </a:solidFill>
              </a:rPr>
              <a:t>either reliable history of varicella</a:t>
            </a:r>
            <a:r>
              <a:rPr lang="en-US" dirty="0"/>
              <a:t>, </a:t>
            </a:r>
            <a:r>
              <a:rPr lang="en-US" b="1" dirty="0">
                <a:solidFill>
                  <a:srgbClr val="FF0000"/>
                </a:solidFill>
              </a:rPr>
              <a:t>two varicella vaccines or by a laboratory test (varicella IgG) following exposure in line with National </a:t>
            </a:r>
            <a:r>
              <a:rPr lang="en-US" b="1" dirty="0" err="1">
                <a:solidFill>
                  <a:srgbClr val="FF0000"/>
                </a:solidFill>
              </a:rPr>
              <a:t>Immunisation</a:t>
            </a:r>
            <a:r>
              <a:rPr lang="en-US" b="1" dirty="0">
                <a:solidFill>
                  <a:srgbClr val="FF0000"/>
                </a:solidFill>
              </a:rPr>
              <a:t> Advisory Committee (NIAC) guidance</a:t>
            </a:r>
            <a:r>
              <a:rPr lang="en-US" dirty="0"/>
              <a:t>. Laboratories may choose to only send varicella IgG if a woman is exposed, rather than on all women with an uncertain varicella history. Best practice </a:t>
            </a:r>
            <a:endParaRPr lang="en-US" dirty="0" smtClean="0"/>
          </a:p>
        </p:txBody>
      </p:sp>
    </p:spTree>
    <p:extLst>
      <p:ext uri="{BB962C8B-B14F-4D97-AF65-F5344CB8AC3E}">
        <p14:creationId xmlns:p14="http://schemas.microsoft.com/office/powerpoint/2010/main" val="8576775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LISTERIA</a:t>
            </a:r>
            <a:r>
              <a:rPr lang="ar-SA" b="1" dirty="0" smtClean="0">
                <a:solidFill>
                  <a:srgbClr val="FF0000"/>
                </a:solidFill>
              </a:rPr>
              <a:t> </a:t>
            </a:r>
            <a:r>
              <a:rPr lang="en-US" b="1" dirty="0" smtClean="0">
                <a:solidFill>
                  <a:srgbClr val="FF0000"/>
                </a:solidFill>
              </a:rPr>
              <a:t> </a:t>
            </a:r>
            <a:r>
              <a:rPr lang="en-US" b="1" dirty="0" err="1" smtClean="0">
                <a:solidFill>
                  <a:srgbClr val="FF0000"/>
                </a:solidFill>
              </a:rPr>
              <a:t>irish</a:t>
            </a:r>
            <a:r>
              <a:rPr lang="en-US" b="1" dirty="0" smtClean="0">
                <a:solidFill>
                  <a:srgbClr val="FF0000"/>
                </a:solidFill>
              </a:rPr>
              <a:t> GL  </a:t>
            </a:r>
            <a:endParaRPr lang="ar-SA"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4374317" y="2031023"/>
            <a:ext cx="3443366" cy="3844315"/>
          </a:xfrm>
          <a:prstGeom prst="rect">
            <a:avLst/>
          </a:prstGeom>
        </p:spPr>
      </p:pic>
    </p:spTree>
    <p:extLst>
      <p:ext uri="{BB962C8B-B14F-4D97-AF65-F5344CB8AC3E}">
        <p14:creationId xmlns:p14="http://schemas.microsoft.com/office/powerpoint/2010/main" val="2762977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KEY RECOMMENDATION</a:t>
            </a:r>
            <a:endParaRPr lang="ar-SA" b="1" dirty="0">
              <a:solidFill>
                <a:srgbClr val="FF0000"/>
              </a:solidFill>
            </a:endParaRPr>
          </a:p>
        </p:txBody>
      </p:sp>
      <p:sp>
        <p:nvSpPr>
          <p:cNvPr id="3" name="Content Placeholder 2"/>
          <p:cNvSpPr>
            <a:spLocks noGrp="1"/>
          </p:cNvSpPr>
          <p:nvPr>
            <p:ph idx="1"/>
          </p:nvPr>
        </p:nvSpPr>
        <p:spPr>
          <a:xfrm>
            <a:off x="1295401" y="2409092"/>
            <a:ext cx="9601196" cy="3466776"/>
          </a:xfrm>
        </p:spPr>
        <p:txBody>
          <a:bodyPr>
            <a:normAutofit fontScale="85000" lnSpcReduction="20000"/>
          </a:bodyPr>
          <a:lstStyle/>
          <a:p>
            <a:pPr algn="l"/>
            <a:r>
              <a:rPr lang="en-US" dirty="0"/>
              <a:t>1. </a:t>
            </a:r>
            <a:r>
              <a:rPr lang="en-US" dirty="0" err="1"/>
              <a:t>Listeriosis</a:t>
            </a:r>
            <a:r>
              <a:rPr lang="en-US" dirty="0"/>
              <a:t> is mainly a </a:t>
            </a:r>
            <a:r>
              <a:rPr lang="en-US" b="1" u="sng" dirty="0">
                <a:solidFill>
                  <a:srgbClr val="FF0000"/>
                </a:solidFill>
              </a:rPr>
              <a:t>foodborne infection</a:t>
            </a:r>
            <a:r>
              <a:rPr lang="en-US" dirty="0"/>
              <a:t>. Pregnant women should avoid</a:t>
            </a:r>
          </a:p>
          <a:p>
            <a:pPr algn="l"/>
            <a:r>
              <a:rPr lang="en-US" dirty="0"/>
              <a:t>eating food with a high risk of contamination with Listeria. This</a:t>
            </a:r>
          </a:p>
          <a:p>
            <a:pPr algn="l"/>
            <a:r>
              <a:rPr lang="en-US" dirty="0"/>
              <a:t>information may be incorporated into formal antenatal education. Special</a:t>
            </a:r>
          </a:p>
          <a:p>
            <a:pPr algn="l"/>
            <a:r>
              <a:rPr lang="en-US" dirty="0"/>
              <a:t>attention should be paid towards food handling, preparation and storage.</a:t>
            </a:r>
          </a:p>
          <a:p>
            <a:pPr algn="l"/>
            <a:r>
              <a:rPr lang="en-US" dirty="0"/>
              <a:t>2. </a:t>
            </a:r>
            <a:r>
              <a:rPr lang="en-US" b="1" dirty="0"/>
              <a:t>Pregnant women who are exposed to, or who develop symptoms of</a:t>
            </a:r>
          </a:p>
          <a:p>
            <a:pPr algn="l"/>
            <a:r>
              <a:rPr lang="en-US" b="1" dirty="0" err="1"/>
              <a:t>Listeriosis</a:t>
            </a:r>
            <a:r>
              <a:rPr lang="en-US" b="1" dirty="0"/>
              <a:t> should be assessed to determine </a:t>
            </a:r>
            <a:r>
              <a:rPr lang="en-US" dirty="0"/>
              <a:t>if </a:t>
            </a:r>
            <a:r>
              <a:rPr lang="en-US" b="1" dirty="0">
                <a:solidFill>
                  <a:srgbClr val="FF0000"/>
                </a:solidFill>
              </a:rPr>
              <a:t>maternal and fetal</a:t>
            </a:r>
          </a:p>
          <a:p>
            <a:pPr algn="l"/>
            <a:r>
              <a:rPr lang="en-US" b="1" dirty="0">
                <a:solidFill>
                  <a:srgbClr val="FF0000"/>
                </a:solidFill>
              </a:rPr>
              <a:t>investigations are required.</a:t>
            </a:r>
          </a:p>
          <a:p>
            <a:pPr algn="l"/>
            <a:r>
              <a:rPr lang="en-US" dirty="0"/>
              <a:t>3</a:t>
            </a:r>
            <a:r>
              <a:rPr lang="en-US" b="1" u="sng" dirty="0">
                <a:solidFill>
                  <a:srgbClr val="FF0000"/>
                </a:solidFill>
              </a:rPr>
              <a:t>. No testing</a:t>
            </a:r>
            <a:r>
              <a:rPr lang="en-US" dirty="0"/>
              <a:t>, including blood and stool cultures, or treatment is indicated for</a:t>
            </a:r>
          </a:p>
          <a:p>
            <a:pPr algn="l"/>
            <a:r>
              <a:rPr lang="en-US" dirty="0"/>
              <a:t>an </a:t>
            </a:r>
            <a:r>
              <a:rPr lang="en-US" b="1" u="sng" dirty="0">
                <a:solidFill>
                  <a:srgbClr val="FF0000"/>
                </a:solidFill>
              </a:rPr>
              <a:t>asymptomatic pregnant woman who reports consumption of a product</a:t>
            </a:r>
            <a:endParaRPr lang="ar-SA" b="1" u="sng" dirty="0">
              <a:solidFill>
                <a:srgbClr val="FF0000"/>
              </a:solidFill>
            </a:endParaRPr>
          </a:p>
        </p:txBody>
      </p:sp>
    </p:spTree>
    <p:extLst>
      <p:ext uri="{BB962C8B-B14F-4D97-AF65-F5344CB8AC3E}">
        <p14:creationId xmlns:p14="http://schemas.microsoft.com/office/powerpoint/2010/main" val="1540292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continue</a:t>
            </a:r>
            <a:endParaRPr lang="ar-SA" dirty="0"/>
          </a:p>
        </p:txBody>
      </p:sp>
      <p:sp>
        <p:nvSpPr>
          <p:cNvPr id="3" name="Content Placeholder 2"/>
          <p:cNvSpPr>
            <a:spLocks noGrp="1"/>
          </p:cNvSpPr>
          <p:nvPr>
            <p:ph idx="1"/>
          </p:nvPr>
        </p:nvSpPr>
        <p:spPr/>
        <p:txBody>
          <a:bodyPr>
            <a:normAutofit/>
          </a:bodyPr>
          <a:lstStyle/>
          <a:p>
            <a:pPr algn="l"/>
            <a:r>
              <a:rPr lang="en-US" dirty="0"/>
              <a:t>that was recalled or implicated during an outbreak of listeria</a:t>
            </a:r>
          </a:p>
          <a:p>
            <a:pPr algn="l"/>
            <a:r>
              <a:rPr lang="en-US" dirty="0"/>
              <a:t>contamination. </a:t>
            </a:r>
            <a:r>
              <a:rPr lang="en-US" b="1" u="sng" dirty="0">
                <a:solidFill>
                  <a:srgbClr val="FF0000"/>
                </a:solidFill>
              </a:rPr>
              <a:t>An asymptomatic patient should be instructed to return if</a:t>
            </a:r>
          </a:p>
          <a:p>
            <a:pPr algn="l"/>
            <a:r>
              <a:rPr lang="en-US" b="1" u="sng" dirty="0">
                <a:solidFill>
                  <a:srgbClr val="FF0000"/>
                </a:solidFill>
              </a:rPr>
              <a:t>she develops symptoms of </a:t>
            </a:r>
            <a:r>
              <a:rPr lang="en-US" b="1" u="sng" dirty="0" err="1">
                <a:solidFill>
                  <a:srgbClr val="FF0000"/>
                </a:solidFill>
              </a:rPr>
              <a:t>Listeriosis</a:t>
            </a:r>
            <a:r>
              <a:rPr lang="en-US" b="1" u="sng" dirty="0">
                <a:solidFill>
                  <a:srgbClr val="FF0000"/>
                </a:solidFill>
              </a:rPr>
              <a:t> within two months of eating </a:t>
            </a:r>
            <a:r>
              <a:rPr lang="en-US" b="1" u="sng" dirty="0" err="1" smtClean="0">
                <a:solidFill>
                  <a:srgbClr val="FF0000"/>
                </a:solidFill>
              </a:rPr>
              <a:t>the</a:t>
            </a:r>
            <a:r>
              <a:rPr lang="en-US" dirty="0" err="1" smtClean="0"/>
              <a:t>recalled</a:t>
            </a:r>
            <a:r>
              <a:rPr lang="en-US" dirty="0" smtClean="0"/>
              <a:t> </a:t>
            </a:r>
            <a:r>
              <a:rPr lang="en-US" dirty="0"/>
              <a:t>or implicated product. There is no reason to alter or begin fetal</a:t>
            </a:r>
          </a:p>
          <a:p>
            <a:pPr algn="l"/>
            <a:r>
              <a:rPr lang="en-US" dirty="0"/>
              <a:t>surveillance in asymptomatic women with known or presumptive exposure</a:t>
            </a:r>
          </a:p>
          <a:p>
            <a:pPr algn="l"/>
            <a:r>
              <a:rPr lang="en-US" dirty="0"/>
              <a:t>to Listeria</a:t>
            </a:r>
            <a:endParaRPr lang="ar-SA" dirty="0"/>
          </a:p>
        </p:txBody>
      </p:sp>
    </p:spTree>
    <p:extLst>
      <p:ext uri="{BB962C8B-B14F-4D97-AF65-F5344CB8AC3E}">
        <p14:creationId xmlns:p14="http://schemas.microsoft.com/office/powerpoint/2010/main" val="14766696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continue</a:t>
            </a:r>
            <a:endParaRPr lang="ar-SA" dirty="0"/>
          </a:p>
        </p:txBody>
      </p:sp>
      <p:sp>
        <p:nvSpPr>
          <p:cNvPr id="3" name="Content Placeholder 2"/>
          <p:cNvSpPr>
            <a:spLocks noGrp="1"/>
          </p:cNvSpPr>
          <p:nvPr>
            <p:ph idx="1"/>
          </p:nvPr>
        </p:nvSpPr>
        <p:spPr/>
        <p:txBody>
          <a:bodyPr>
            <a:normAutofit fontScale="92500" lnSpcReduction="20000"/>
          </a:bodyPr>
          <a:lstStyle/>
          <a:p>
            <a:pPr algn="l"/>
            <a:r>
              <a:rPr lang="en-US" dirty="0"/>
              <a:t>4 </a:t>
            </a:r>
            <a:r>
              <a:rPr lang="en-US" dirty="0" smtClean="0"/>
              <a:t>.There </a:t>
            </a:r>
            <a:r>
              <a:rPr lang="en-US" b="1" u="sng" dirty="0">
                <a:solidFill>
                  <a:srgbClr val="FF0000"/>
                </a:solidFill>
              </a:rPr>
              <a:t>are no data to guide the management of an exposed, afebrile</a:t>
            </a:r>
          </a:p>
          <a:p>
            <a:pPr algn="l"/>
            <a:r>
              <a:rPr lang="en-US" b="1" dirty="0"/>
              <a:t>pregnant woman with mild symptoms that do not strongly suggest</a:t>
            </a:r>
          </a:p>
          <a:p>
            <a:pPr algn="l"/>
            <a:r>
              <a:rPr lang="en-US" dirty="0" err="1"/>
              <a:t>L</a:t>
            </a:r>
            <a:r>
              <a:rPr lang="en-US" b="1" dirty="0" err="1"/>
              <a:t>isteriosi</a:t>
            </a:r>
            <a:r>
              <a:rPr lang="en-US" dirty="0" err="1"/>
              <a:t>s</a:t>
            </a:r>
            <a:r>
              <a:rPr lang="en-US" dirty="0"/>
              <a:t>. Such a woman can be </a:t>
            </a:r>
            <a:r>
              <a:rPr lang="en-US" b="1" dirty="0">
                <a:solidFill>
                  <a:srgbClr val="FF0000"/>
                </a:solidFill>
              </a:rPr>
              <a:t>managed expectantly</a:t>
            </a:r>
            <a:r>
              <a:rPr lang="en-US" dirty="0"/>
              <a:t>, alternatively,</a:t>
            </a:r>
          </a:p>
          <a:p>
            <a:pPr algn="l"/>
            <a:r>
              <a:rPr lang="en-US" dirty="0"/>
              <a:t>such a woman could be tested with blood culture for Listeria, but if such a</a:t>
            </a:r>
          </a:p>
          <a:p>
            <a:pPr algn="l"/>
            <a:r>
              <a:rPr lang="en-US" dirty="0"/>
              <a:t>course is elected, specific instruction should be given to the microbiology</a:t>
            </a:r>
          </a:p>
          <a:p>
            <a:pPr algn="l"/>
            <a:r>
              <a:rPr lang="en-US" dirty="0"/>
              <a:t>laboratory and treatment only commenced if blood cultures yield Listeria.</a:t>
            </a:r>
          </a:p>
          <a:p>
            <a:pPr algn="l"/>
            <a:r>
              <a:rPr lang="en-US" dirty="0"/>
              <a:t>A baseline fetal assessment may be performed and only continued if</a:t>
            </a:r>
          </a:p>
          <a:p>
            <a:pPr algn="l"/>
            <a:r>
              <a:rPr lang="en-US" dirty="0"/>
              <a:t>cultures or symptoms dictate </a:t>
            </a:r>
            <a:r>
              <a:rPr lang="en-US" dirty="0" smtClean="0"/>
              <a:t>so</a:t>
            </a:r>
            <a:endParaRPr lang="ar-SA" dirty="0"/>
          </a:p>
        </p:txBody>
      </p:sp>
    </p:spTree>
    <p:extLst>
      <p:ext uri="{BB962C8B-B14F-4D97-AF65-F5344CB8AC3E}">
        <p14:creationId xmlns:p14="http://schemas.microsoft.com/office/powerpoint/2010/main" val="26680803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continue</a:t>
            </a:r>
            <a:endParaRPr lang="ar-SA" dirty="0"/>
          </a:p>
        </p:txBody>
      </p:sp>
      <p:sp>
        <p:nvSpPr>
          <p:cNvPr id="3" name="Content Placeholder 2"/>
          <p:cNvSpPr>
            <a:spLocks noGrp="1"/>
          </p:cNvSpPr>
          <p:nvPr>
            <p:ph idx="1"/>
          </p:nvPr>
        </p:nvSpPr>
        <p:spPr/>
        <p:txBody>
          <a:bodyPr>
            <a:normAutofit fontScale="92500" lnSpcReduction="20000"/>
          </a:bodyPr>
          <a:lstStyle/>
          <a:p>
            <a:pPr algn="l"/>
            <a:r>
              <a:rPr lang="en-US" dirty="0"/>
              <a:t>5. </a:t>
            </a:r>
            <a:r>
              <a:rPr lang="en-US" b="1" dirty="0">
                <a:solidFill>
                  <a:srgbClr val="FF0000"/>
                </a:solidFill>
              </a:rPr>
              <a:t>If suspicion for </a:t>
            </a:r>
            <a:r>
              <a:rPr lang="en-US" b="1" dirty="0" err="1">
                <a:solidFill>
                  <a:srgbClr val="FF0000"/>
                </a:solidFill>
              </a:rPr>
              <a:t>Listeral</a:t>
            </a:r>
            <a:r>
              <a:rPr lang="en-US" b="1" dirty="0">
                <a:solidFill>
                  <a:srgbClr val="FF0000"/>
                </a:solidFill>
              </a:rPr>
              <a:t> infection is high, blood cultures should be</a:t>
            </a:r>
          </a:p>
          <a:p>
            <a:pPr algn="l"/>
            <a:r>
              <a:rPr lang="en-US" b="1" dirty="0">
                <a:solidFill>
                  <a:srgbClr val="FF0000"/>
                </a:solidFill>
              </a:rPr>
              <a:t>considered in any pregnant woman presenting with fever</a:t>
            </a:r>
            <a:r>
              <a:rPr lang="en-US" dirty="0"/>
              <a:t>, especially if</a:t>
            </a:r>
          </a:p>
          <a:p>
            <a:pPr algn="l"/>
            <a:r>
              <a:rPr lang="en-US" dirty="0"/>
              <a:t>accompanied by flu like or gastro intestinal symptoms. After obtaining</a:t>
            </a:r>
          </a:p>
          <a:p>
            <a:pPr algn="l"/>
            <a:r>
              <a:rPr lang="en-US" dirty="0"/>
              <a:t>cultures, care providers should consider </a:t>
            </a:r>
            <a:r>
              <a:rPr lang="en-US" b="1" dirty="0">
                <a:solidFill>
                  <a:srgbClr val="FF0000"/>
                </a:solidFill>
              </a:rPr>
              <a:t>starting treatment</a:t>
            </a:r>
            <a:r>
              <a:rPr lang="en-US" dirty="0"/>
              <a:t>. Initiating a</a:t>
            </a:r>
          </a:p>
          <a:p>
            <a:pPr algn="l"/>
            <a:r>
              <a:rPr lang="en-US" dirty="0"/>
              <a:t>program of fetal surveillance seems prudent for women in whom</a:t>
            </a:r>
          </a:p>
          <a:p>
            <a:pPr algn="l"/>
            <a:r>
              <a:rPr lang="en-US" dirty="0" err="1"/>
              <a:t>Listeriosis</a:t>
            </a:r>
            <a:r>
              <a:rPr lang="en-US" dirty="0"/>
              <a:t> is diagnosed or strongly suspected because of exposure and</a:t>
            </a:r>
          </a:p>
          <a:p>
            <a:pPr algn="l"/>
            <a:r>
              <a:rPr lang="en-US" dirty="0"/>
              <a:t>fever with or without other symptoms, although studies and data do not</a:t>
            </a:r>
          </a:p>
          <a:p>
            <a:pPr algn="l"/>
            <a:r>
              <a:rPr lang="en-US" dirty="0"/>
              <a:t>exist to point to one best plan for such testing.</a:t>
            </a:r>
            <a:endParaRPr lang="ar-SA" dirty="0"/>
          </a:p>
        </p:txBody>
      </p:sp>
    </p:spTree>
    <p:extLst>
      <p:ext uri="{BB962C8B-B14F-4D97-AF65-F5344CB8AC3E}">
        <p14:creationId xmlns:p14="http://schemas.microsoft.com/office/powerpoint/2010/main" val="3847464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022231" y="1116623"/>
            <a:ext cx="8299938" cy="4758715"/>
          </a:xfrm>
          <a:prstGeom prst="rect">
            <a:avLst/>
          </a:prstGeom>
        </p:spPr>
      </p:pic>
    </p:spTree>
    <p:extLst>
      <p:ext uri="{BB962C8B-B14F-4D97-AF65-F5344CB8AC3E}">
        <p14:creationId xmlns:p14="http://schemas.microsoft.com/office/powerpoint/2010/main" val="41025033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CMV</a:t>
            </a:r>
            <a:endParaRPr lang="ar-SA" b="1" dirty="0">
              <a:solidFill>
                <a:srgbClr val="FF0000"/>
              </a:solidFill>
            </a:endParaRPr>
          </a:p>
        </p:txBody>
      </p:sp>
      <p:sp>
        <p:nvSpPr>
          <p:cNvPr id="3" name="Content Placeholder 2"/>
          <p:cNvSpPr>
            <a:spLocks noGrp="1"/>
          </p:cNvSpPr>
          <p:nvPr>
            <p:ph idx="1"/>
          </p:nvPr>
        </p:nvSpPr>
        <p:spPr/>
        <p:txBody>
          <a:bodyPr>
            <a:normAutofit/>
          </a:bodyPr>
          <a:lstStyle/>
          <a:p>
            <a:pPr algn="l"/>
            <a:r>
              <a:rPr lang="en-US" dirty="0"/>
              <a:t> </a:t>
            </a:r>
            <a:r>
              <a:rPr lang="en-US" b="1" dirty="0">
                <a:solidFill>
                  <a:srgbClr val="FF0000"/>
                </a:solidFill>
              </a:rPr>
              <a:t>Epidemiology &amp; </a:t>
            </a:r>
            <a:r>
              <a:rPr lang="en-US" b="1" dirty="0" smtClean="0">
                <a:solidFill>
                  <a:srgbClr val="FF0000"/>
                </a:solidFill>
              </a:rPr>
              <a:t>Significance</a:t>
            </a:r>
            <a:endParaRPr lang="en-US" b="1" dirty="0">
              <a:solidFill>
                <a:srgbClr val="FF0000"/>
              </a:solidFill>
            </a:endParaRPr>
          </a:p>
          <a:p>
            <a:pPr algn="l"/>
            <a:r>
              <a:rPr lang="en-US" dirty="0"/>
              <a:t>“Congenital cytomegalovirus (</a:t>
            </a:r>
            <a:r>
              <a:rPr lang="en-US" dirty="0" err="1"/>
              <a:t>cCMV</a:t>
            </a:r>
            <a:r>
              <a:rPr lang="en-US" dirty="0"/>
              <a:t>) is the commonest infectious cause of neurodevelopmental </a:t>
            </a:r>
            <a:r>
              <a:rPr lang="en-US" dirty="0" smtClean="0"/>
              <a:t>impairment.</a:t>
            </a:r>
            <a:endParaRPr lang="en-US" dirty="0"/>
          </a:p>
          <a:p>
            <a:pPr algn="l"/>
            <a:r>
              <a:rPr lang="en-US" dirty="0"/>
              <a:t>• Only 10–15% symptomatic at birth, </a:t>
            </a:r>
            <a:r>
              <a:rPr lang="en-US" b="1" dirty="0">
                <a:solidFill>
                  <a:srgbClr val="FF0000"/>
                </a:solidFill>
              </a:rPr>
              <a:t>but 8–18% of asymptomatic later</a:t>
            </a:r>
            <a:r>
              <a:rPr lang="en-US" dirty="0"/>
              <a:t> </a:t>
            </a:r>
            <a:r>
              <a:rPr lang="en-US" b="1" dirty="0">
                <a:solidFill>
                  <a:srgbClr val="FF0000"/>
                </a:solidFill>
              </a:rPr>
              <a:t>develop SNHL</a:t>
            </a:r>
            <a:r>
              <a:rPr lang="en-US" dirty="0"/>
              <a:t>.</a:t>
            </a:r>
          </a:p>
          <a:p>
            <a:pPr algn="l"/>
            <a:r>
              <a:rPr lang="en-US" dirty="0"/>
              <a:t>• Half of infected newborns result from </a:t>
            </a:r>
            <a:r>
              <a:rPr lang="en-US" b="1" dirty="0">
                <a:solidFill>
                  <a:srgbClr val="FF0000"/>
                </a:solidFill>
              </a:rPr>
              <a:t>non‑primary maternal infection</a:t>
            </a:r>
            <a:r>
              <a:rPr lang="en-US" dirty="0"/>
              <a:t>.</a:t>
            </a:r>
            <a:endParaRPr lang="ar-SA" dirty="0"/>
          </a:p>
        </p:txBody>
      </p:sp>
    </p:spTree>
    <p:extLst>
      <p:ext uri="{BB962C8B-B14F-4D97-AF65-F5344CB8AC3E}">
        <p14:creationId xmlns:p14="http://schemas.microsoft.com/office/powerpoint/2010/main" val="2538704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Maternal Infection &amp; Serology</a:t>
            </a:r>
            <a:endParaRPr lang="ar-SA" b="1" dirty="0">
              <a:solidFill>
                <a:srgbClr val="FF0000"/>
              </a:solidFill>
            </a:endParaRPr>
          </a:p>
        </p:txBody>
      </p:sp>
      <p:sp>
        <p:nvSpPr>
          <p:cNvPr id="3" name="Content Placeholder 2"/>
          <p:cNvSpPr>
            <a:spLocks noGrp="1"/>
          </p:cNvSpPr>
          <p:nvPr>
            <p:ph idx="1"/>
          </p:nvPr>
        </p:nvSpPr>
        <p:spPr/>
        <p:txBody>
          <a:bodyPr>
            <a:normAutofit/>
          </a:bodyPr>
          <a:lstStyle/>
          <a:p>
            <a:pPr algn="l"/>
            <a:r>
              <a:rPr lang="en-US" dirty="0"/>
              <a:t>• Primary infection highest risk for severe fetal disease, especially first trimester.</a:t>
            </a:r>
          </a:p>
          <a:p>
            <a:pPr algn="l"/>
            <a:r>
              <a:rPr lang="en-US" dirty="0"/>
              <a:t>• IgG– / IgM– → non‑immune; </a:t>
            </a:r>
            <a:r>
              <a:rPr lang="en-US" b="1" dirty="0">
                <a:solidFill>
                  <a:srgbClr val="FF0000"/>
                </a:solidFill>
              </a:rPr>
              <a:t>repeat in 4 weeks if exposed</a:t>
            </a:r>
            <a:r>
              <a:rPr lang="en-US" dirty="0"/>
              <a:t>.</a:t>
            </a:r>
          </a:p>
          <a:p>
            <a:pPr algn="l"/>
            <a:r>
              <a:rPr lang="en-US" dirty="0"/>
              <a:t>• IgG+ / IgM– → </a:t>
            </a:r>
            <a:r>
              <a:rPr lang="en-US" b="1" dirty="0">
                <a:solidFill>
                  <a:srgbClr val="FF0000"/>
                </a:solidFill>
              </a:rPr>
              <a:t>past infection; immune</a:t>
            </a:r>
            <a:r>
              <a:rPr lang="en-US" dirty="0"/>
              <a:t>.</a:t>
            </a:r>
          </a:p>
          <a:p>
            <a:pPr algn="l"/>
            <a:r>
              <a:rPr lang="en-US" dirty="0"/>
              <a:t>• IgM+ / IgG+ with low avidity (&lt;30%) → </a:t>
            </a:r>
            <a:r>
              <a:rPr lang="en-US" b="1" dirty="0">
                <a:solidFill>
                  <a:srgbClr val="FF0000"/>
                </a:solidFill>
              </a:rPr>
              <a:t>infection within last 3 months</a:t>
            </a:r>
            <a:r>
              <a:rPr lang="en-US" dirty="0"/>
              <a:t>.</a:t>
            </a:r>
          </a:p>
          <a:p>
            <a:pPr algn="l"/>
            <a:r>
              <a:rPr lang="en-US" dirty="0" smtClean="0"/>
              <a:t>• </a:t>
            </a:r>
            <a:r>
              <a:rPr lang="en-US" dirty="0"/>
              <a:t>High avidity (&gt;60%) → </a:t>
            </a:r>
            <a:r>
              <a:rPr lang="en-US" b="1" dirty="0">
                <a:solidFill>
                  <a:srgbClr val="FF0000"/>
                </a:solidFill>
              </a:rPr>
              <a:t>infection &gt;3 months ago </a:t>
            </a:r>
            <a:r>
              <a:rPr lang="en-US" b="1" dirty="0" smtClean="0">
                <a:solidFill>
                  <a:srgbClr val="FF0000"/>
                </a:solidFill>
              </a:rPr>
              <a:t> </a:t>
            </a:r>
            <a:r>
              <a:rPr lang="en-US" dirty="0" smtClean="0"/>
              <a:t>.</a:t>
            </a:r>
            <a:endParaRPr lang="ar-SA" dirty="0"/>
          </a:p>
        </p:txBody>
      </p:sp>
    </p:spTree>
    <p:extLst>
      <p:ext uri="{BB962C8B-B14F-4D97-AF65-F5344CB8AC3E}">
        <p14:creationId xmlns:p14="http://schemas.microsoft.com/office/powerpoint/2010/main" val="28085519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505807" y="1828801"/>
            <a:ext cx="7306407" cy="4046538"/>
          </a:xfrm>
          <a:prstGeom prst="rect">
            <a:avLst/>
          </a:prstGeom>
        </p:spPr>
      </p:pic>
    </p:spTree>
    <p:extLst>
      <p:ext uri="{BB962C8B-B14F-4D97-AF65-F5344CB8AC3E}">
        <p14:creationId xmlns:p14="http://schemas.microsoft.com/office/powerpoint/2010/main" val="2967979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Vertical Transmission</a:t>
            </a:r>
            <a:r>
              <a:rPr lang="en-US" dirty="0"/>
              <a:t/>
            </a:r>
            <a:br>
              <a:rPr lang="en-US" dirty="0"/>
            </a:br>
            <a:endParaRPr lang="ar-SA" dirty="0"/>
          </a:p>
        </p:txBody>
      </p:sp>
      <p:sp>
        <p:nvSpPr>
          <p:cNvPr id="3" name="Content Placeholder 2"/>
          <p:cNvSpPr>
            <a:spLocks noGrp="1"/>
          </p:cNvSpPr>
          <p:nvPr>
            <p:ph idx="1"/>
          </p:nvPr>
        </p:nvSpPr>
        <p:spPr/>
        <p:txBody>
          <a:bodyPr/>
          <a:lstStyle/>
          <a:p>
            <a:endParaRPr lang="en-US" dirty="0"/>
          </a:p>
          <a:p>
            <a:pPr algn="l"/>
            <a:r>
              <a:rPr lang="en-US" dirty="0"/>
              <a:t>• Transmission risk increases with gestation:</a:t>
            </a:r>
          </a:p>
          <a:p>
            <a:pPr algn="l"/>
            <a:r>
              <a:rPr lang="en-US" dirty="0"/>
              <a:t>25–45% (1st trimester), 45% (2nd), 47–78% (3rd).</a:t>
            </a:r>
          </a:p>
          <a:p>
            <a:pPr algn="l"/>
            <a:r>
              <a:rPr lang="en-US" dirty="0"/>
              <a:t>• </a:t>
            </a:r>
            <a:r>
              <a:rPr lang="en-US" b="1" dirty="0">
                <a:solidFill>
                  <a:srgbClr val="FF0000"/>
                </a:solidFill>
              </a:rPr>
              <a:t>But earlier infection = more severe fetal disease.</a:t>
            </a:r>
            <a:endParaRPr lang="ar-SA" b="1" dirty="0">
              <a:solidFill>
                <a:srgbClr val="FF0000"/>
              </a:solidFill>
            </a:endParaRPr>
          </a:p>
        </p:txBody>
      </p:sp>
    </p:spTree>
    <p:extLst>
      <p:ext uri="{BB962C8B-B14F-4D97-AF65-F5344CB8AC3E}">
        <p14:creationId xmlns:p14="http://schemas.microsoft.com/office/powerpoint/2010/main" val="415260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93914"/>
          </a:xfrm>
        </p:spPr>
        <p:txBody>
          <a:bodyPr/>
          <a:lstStyle/>
          <a:p>
            <a:r>
              <a:rPr lang="en-US" dirty="0" smtClean="0"/>
              <a:t>CONTINEU</a:t>
            </a:r>
            <a:endParaRPr lang="ar-SA" dirty="0"/>
          </a:p>
        </p:txBody>
      </p:sp>
      <p:sp>
        <p:nvSpPr>
          <p:cNvPr id="3" name="Content Placeholder 2"/>
          <p:cNvSpPr>
            <a:spLocks noGrp="1"/>
          </p:cNvSpPr>
          <p:nvPr>
            <p:ph idx="1"/>
          </p:nvPr>
        </p:nvSpPr>
        <p:spPr>
          <a:xfrm>
            <a:off x="1011115" y="2556932"/>
            <a:ext cx="9885482" cy="3318936"/>
          </a:xfrm>
        </p:spPr>
        <p:txBody>
          <a:bodyPr>
            <a:normAutofit lnSpcReduction="10000"/>
          </a:bodyPr>
          <a:lstStyle/>
          <a:p>
            <a:pPr algn="l"/>
            <a:r>
              <a:rPr lang="en-US" dirty="0" smtClean="0"/>
              <a:t>3.We </a:t>
            </a:r>
            <a:r>
              <a:rPr lang="en-US" dirty="0"/>
              <a:t>recommend that if there is any </a:t>
            </a:r>
            <a:r>
              <a:rPr lang="en-US" b="1" dirty="0">
                <a:solidFill>
                  <a:srgbClr val="FF0000"/>
                </a:solidFill>
              </a:rPr>
              <a:t>uncertainty around th</a:t>
            </a:r>
            <a:r>
              <a:rPr lang="en-US" dirty="0"/>
              <a:t>e history of varicella or shingles infection, that immunity should be confirmed by </a:t>
            </a:r>
            <a:r>
              <a:rPr lang="en-US" b="1" dirty="0">
                <a:solidFill>
                  <a:srgbClr val="FF0000"/>
                </a:solidFill>
              </a:rPr>
              <a:t>laboratory testing, at </a:t>
            </a:r>
            <a:r>
              <a:rPr lang="en-US" dirty="0"/>
              <a:t>either booking or if exposure occurs. </a:t>
            </a:r>
            <a:endParaRPr lang="en-US" dirty="0" smtClean="0"/>
          </a:p>
          <a:p>
            <a:pPr algn="l"/>
            <a:r>
              <a:rPr lang="en-US" dirty="0" smtClean="0"/>
              <a:t>4.We </a:t>
            </a:r>
            <a:r>
              <a:rPr lang="en-US" dirty="0"/>
              <a:t>strongly recommend that women who are non-immune to varicella should be </a:t>
            </a:r>
            <a:r>
              <a:rPr lang="en-US" b="1" dirty="0">
                <a:solidFill>
                  <a:srgbClr val="FF0000"/>
                </a:solidFill>
              </a:rPr>
              <a:t>offered varicella vaccine in the postnatal period in line </a:t>
            </a:r>
            <a:r>
              <a:rPr lang="en-US" dirty="0"/>
              <a:t>with NIAC guidance. </a:t>
            </a:r>
            <a:endParaRPr lang="en-US" dirty="0" smtClean="0"/>
          </a:p>
          <a:p>
            <a:pPr algn="l"/>
            <a:r>
              <a:rPr lang="en-US" b="1" dirty="0">
                <a:solidFill>
                  <a:srgbClr val="FF0000"/>
                </a:solidFill>
              </a:rPr>
              <a:t>5</a:t>
            </a:r>
            <a:r>
              <a:rPr lang="en-US" b="1" dirty="0" smtClean="0">
                <a:solidFill>
                  <a:srgbClr val="FF0000"/>
                </a:solidFill>
              </a:rPr>
              <a:t>.We </a:t>
            </a:r>
            <a:r>
              <a:rPr lang="en-US" b="1" dirty="0">
                <a:solidFill>
                  <a:srgbClr val="FF0000"/>
                </a:solidFill>
              </a:rPr>
              <a:t>strongly recommend that varicella vaccination should not be given during pregnancy in line with </a:t>
            </a:r>
            <a:r>
              <a:rPr lang="en-US" dirty="0"/>
              <a:t>NIAC guidance. </a:t>
            </a:r>
            <a:endParaRPr lang="ar-SA" dirty="0" smtClean="0"/>
          </a:p>
          <a:p>
            <a:pPr algn="l"/>
            <a:endParaRPr lang="ar-SA" dirty="0"/>
          </a:p>
          <a:p>
            <a:endParaRPr lang="ar-SA" dirty="0"/>
          </a:p>
        </p:txBody>
      </p:sp>
    </p:spTree>
    <p:extLst>
      <p:ext uri="{BB962C8B-B14F-4D97-AF65-F5344CB8AC3E}">
        <p14:creationId xmlns:p14="http://schemas.microsoft.com/office/powerpoint/2010/main" val="1438573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679331" y="835269"/>
            <a:ext cx="8994531" cy="5503985"/>
          </a:xfrm>
          <a:prstGeom prst="rect">
            <a:avLst/>
          </a:prstGeom>
        </p:spPr>
      </p:pic>
    </p:spTree>
    <p:extLst>
      <p:ext uri="{BB962C8B-B14F-4D97-AF65-F5344CB8AC3E}">
        <p14:creationId xmlns:p14="http://schemas.microsoft.com/office/powerpoint/2010/main" val="11896180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995854" y="982133"/>
            <a:ext cx="7578969" cy="4893206"/>
          </a:xfrm>
          <a:prstGeom prst="rect">
            <a:avLst/>
          </a:prstGeom>
        </p:spPr>
      </p:pic>
    </p:spTree>
    <p:extLst>
      <p:ext uri="{BB962C8B-B14F-4D97-AF65-F5344CB8AC3E}">
        <p14:creationId xmlns:p14="http://schemas.microsoft.com/office/powerpoint/2010/main" val="32840922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989385" y="624254"/>
            <a:ext cx="5758961" cy="5583115"/>
          </a:xfrm>
          <a:prstGeom prst="rect">
            <a:avLst/>
          </a:prstGeom>
        </p:spPr>
      </p:pic>
    </p:spTree>
    <p:extLst>
      <p:ext uri="{BB962C8B-B14F-4D97-AF65-F5344CB8AC3E}">
        <p14:creationId xmlns:p14="http://schemas.microsoft.com/office/powerpoint/2010/main" val="3364646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171700" y="870439"/>
            <a:ext cx="7218485" cy="5266592"/>
          </a:xfrm>
          <a:prstGeom prst="rect">
            <a:avLst/>
          </a:prstGeom>
        </p:spPr>
      </p:pic>
    </p:spTree>
    <p:extLst>
      <p:ext uri="{BB962C8B-B14F-4D97-AF65-F5344CB8AC3E}">
        <p14:creationId xmlns:p14="http://schemas.microsoft.com/office/powerpoint/2010/main" val="42804046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Irish GL Parvovirus-B19 in pregnancy</a:t>
            </a:r>
            <a:endParaRPr lang="ar-SA"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295403" y="2409093"/>
            <a:ext cx="9712566" cy="3789484"/>
          </a:xfrm>
          <a:prstGeom prst="rect">
            <a:avLst/>
          </a:prstGeom>
        </p:spPr>
      </p:pic>
    </p:spTree>
    <p:extLst>
      <p:ext uri="{BB962C8B-B14F-4D97-AF65-F5344CB8AC3E}">
        <p14:creationId xmlns:p14="http://schemas.microsoft.com/office/powerpoint/2010/main" val="1982612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32368"/>
          </a:xfrm>
        </p:spPr>
        <p:txBody>
          <a:bodyPr>
            <a:normAutofit fontScale="90000"/>
          </a:bodyPr>
          <a:lstStyle/>
          <a:p>
            <a:pPr algn="l"/>
            <a:r>
              <a:rPr lang="en-US" b="1" dirty="0" smtClean="0">
                <a:solidFill>
                  <a:srgbClr val="FF0000"/>
                </a:solidFill>
              </a:rPr>
              <a:t>Continue recommendation</a:t>
            </a:r>
            <a:endParaRPr lang="ar-SA"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295402" y="2039815"/>
            <a:ext cx="9601196" cy="4176347"/>
          </a:xfrm>
          <a:prstGeom prst="rect">
            <a:avLst/>
          </a:prstGeom>
        </p:spPr>
      </p:pic>
    </p:spTree>
    <p:extLst>
      <p:ext uri="{BB962C8B-B14F-4D97-AF65-F5344CB8AC3E}">
        <p14:creationId xmlns:p14="http://schemas.microsoft.com/office/powerpoint/2010/main" val="24263550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solidFill>
                  <a:srgbClr val="FF0000"/>
                </a:solidFill>
              </a:rPr>
              <a:t>Contineuo</a:t>
            </a:r>
            <a:r>
              <a:rPr lang="en-US" b="1" dirty="0" smtClean="0">
                <a:solidFill>
                  <a:srgbClr val="FF0000"/>
                </a:solidFill>
              </a:rPr>
              <a:t> </a:t>
            </a:r>
            <a:endParaRPr lang="ar-SA"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295402" y="2461846"/>
            <a:ext cx="9601195" cy="3640015"/>
          </a:xfrm>
          <a:prstGeom prst="rect">
            <a:avLst/>
          </a:prstGeom>
        </p:spPr>
      </p:pic>
    </p:spTree>
    <p:extLst>
      <p:ext uri="{BB962C8B-B14F-4D97-AF65-F5344CB8AC3E}">
        <p14:creationId xmlns:p14="http://schemas.microsoft.com/office/powerpoint/2010/main" val="225778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8068"/>
          </a:xfrm>
        </p:spPr>
        <p:txBody>
          <a:bodyPr>
            <a:normAutofit fontScale="90000"/>
          </a:bodyPr>
          <a:lstStyle/>
          <a:p>
            <a:endParaRPr lang="ar-SA" dirty="0"/>
          </a:p>
        </p:txBody>
      </p:sp>
      <p:pic>
        <p:nvPicPr>
          <p:cNvPr id="4" name="Content Placeholder 3"/>
          <p:cNvPicPr>
            <a:picLocks noGrp="1" noChangeAspect="1"/>
          </p:cNvPicPr>
          <p:nvPr>
            <p:ph idx="1"/>
          </p:nvPr>
        </p:nvPicPr>
        <p:blipFill>
          <a:blip r:embed="rId2"/>
          <a:stretch>
            <a:fillRect/>
          </a:stretch>
        </p:blipFill>
        <p:spPr>
          <a:xfrm>
            <a:off x="1295402" y="1758463"/>
            <a:ext cx="9601196" cy="4116876"/>
          </a:xfrm>
          <a:prstGeom prst="rect">
            <a:avLst/>
          </a:prstGeom>
        </p:spPr>
      </p:pic>
    </p:spTree>
    <p:extLst>
      <p:ext uri="{BB962C8B-B14F-4D97-AF65-F5344CB8AC3E}">
        <p14:creationId xmlns:p14="http://schemas.microsoft.com/office/powerpoint/2010/main" val="20576276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CONTINEUO</a:t>
            </a:r>
            <a:endParaRPr lang="ar-SA"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286000" y="2557463"/>
            <a:ext cx="7587762" cy="3317875"/>
          </a:xfrm>
          <a:prstGeom prst="rect">
            <a:avLst/>
          </a:prstGeom>
        </p:spPr>
      </p:pic>
    </p:spTree>
    <p:extLst>
      <p:ext uri="{BB962C8B-B14F-4D97-AF65-F5344CB8AC3E}">
        <p14:creationId xmlns:p14="http://schemas.microsoft.com/office/powerpoint/2010/main" val="37197275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measles</a:t>
            </a:r>
            <a:endParaRPr lang="ar-SA"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l"/>
            <a:r>
              <a:rPr lang="en-US" dirty="0"/>
              <a:t>the incubation period is typically around 10–12 days</a:t>
            </a:r>
          </a:p>
          <a:p>
            <a:pPr algn="l"/>
            <a:endParaRPr lang="en-US" dirty="0"/>
          </a:p>
          <a:p>
            <a:pPr algn="l"/>
            <a:r>
              <a:rPr lang="en-US" dirty="0"/>
              <a:t>the transmission mostly airborne by droplet spread or direct contact with nasal or throat secretions of infected persons.</a:t>
            </a:r>
          </a:p>
          <a:p>
            <a:pPr algn="l"/>
            <a:r>
              <a:rPr lang="en-US" dirty="0"/>
              <a:t>Fever typically (generally &gt;39°C) around the rash onset, and will gradually decrease after that.</a:t>
            </a:r>
          </a:p>
          <a:p>
            <a:pPr algn="l"/>
            <a:r>
              <a:rPr lang="en-US" dirty="0"/>
              <a:t>The maculopapular rash generally starts on the face and behind the ears.</a:t>
            </a:r>
          </a:p>
          <a:p>
            <a:pPr algn="l"/>
            <a:r>
              <a:rPr lang="en-US" dirty="0"/>
              <a:t>The number of lesions/spots generally increase in the first 2–3 days, and their distribution expands further to the face, trunk, and can sometimes be </a:t>
            </a:r>
            <a:r>
              <a:rPr lang="en-US" dirty="0" err="1"/>
              <a:t>generalised</a:t>
            </a:r>
            <a:r>
              <a:rPr lang="en-US" dirty="0"/>
              <a:t>.</a:t>
            </a:r>
          </a:p>
          <a:p>
            <a:pPr algn="l"/>
            <a:r>
              <a:rPr lang="en-US" dirty="0"/>
              <a:t>Lesions can become confluent, particularly on the face and the trunk.</a:t>
            </a:r>
          </a:p>
          <a:p>
            <a:pPr algn="l"/>
            <a:r>
              <a:rPr lang="en-US" dirty="0"/>
              <a:t>Barky cough.</a:t>
            </a:r>
            <a:endParaRPr lang="ar-SA" dirty="0"/>
          </a:p>
        </p:txBody>
      </p:sp>
    </p:spTree>
    <p:extLst>
      <p:ext uri="{BB962C8B-B14F-4D97-AF65-F5344CB8AC3E}">
        <p14:creationId xmlns:p14="http://schemas.microsoft.com/office/powerpoint/2010/main" val="1632149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CONTINEUO</a:t>
            </a:r>
            <a:endParaRPr lang="ar-SA" dirty="0"/>
          </a:p>
        </p:txBody>
      </p:sp>
      <p:sp>
        <p:nvSpPr>
          <p:cNvPr id="3" name="Content Placeholder 2"/>
          <p:cNvSpPr>
            <a:spLocks noGrp="1"/>
          </p:cNvSpPr>
          <p:nvPr>
            <p:ph idx="1"/>
          </p:nvPr>
        </p:nvSpPr>
        <p:spPr/>
        <p:txBody>
          <a:bodyPr/>
          <a:lstStyle/>
          <a:p>
            <a:pPr algn="l"/>
            <a:r>
              <a:rPr lang="en-US" dirty="0" smtClean="0"/>
              <a:t>6.We </a:t>
            </a:r>
            <a:r>
              <a:rPr lang="en-US" dirty="0"/>
              <a:t>suggest that women with underlying medical conditions, or who are on immunosuppressive drug treatments which would put them at higher risk of severe varicella infection, should have this documented at the time of booking also. </a:t>
            </a:r>
            <a:endParaRPr lang="en-US" dirty="0" smtClean="0"/>
          </a:p>
          <a:p>
            <a:pPr algn="l"/>
            <a:r>
              <a:rPr lang="en-US" dirty="0" smtClean="0"/>
              <a:t> 7.We </a:t>
            </a:r>
            <a:r>
              <a:rPr lang="en-US" dirty="0"/>
              <a:t>strongly recommend that pregnant women, who have </a:t>
            </a:r>
            <a:r>
              <a:rPr lang="en-US" b="1" dirty="0">
                <a:solidFill>
                  <a:srgbClr val="FF0000"/>
                </a:solidFill>
              </a:rPr>
              <a:t>no known </a:t>
            </a:r>
            <a:r>
              <a:rPr lang="en-US" dirty="0"/>
              <a:t>immunity to varicella, should avoid children who are ill with varicella where possible. </a:t>
            </a:r>
            <a:endParaRPr lang="ar-SA" dirty="0"/>
          </a:p>
        </p:txBody>
      </p:sp>
    </p:spTree>
    <p:extLst>
      <p:ext uri="{BB962C8B-B14F-4D97-AF65-F5344CB8AC3E}">
        <p14:creationId xmlns:p14="http://schemas.microsoft.com/office/powerpoint/2010/main" val="9334624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20000"/>
          </a:bodyPr>
          <a:lstStyle/>
          <a:p>
            <a:pPr algn="l"/>
            <a:r>
              <a:rPr lang="en-US" dirty="0"/>
              <a:t>The rash is red, blotchy, maculopapular (that is non‑vesicular), not itchy, and generally lasts for 3–7 days, fading gradually.</a:t>
            </a:r>
          </a:p>
          <a:p>
            <a:pPr algn="l"/>
            <a:r>
              <a:rPr lang="en-US" dirty="0" err="1"/>
              <a:t>Koplik</a:t>
            </a:r>
            <a:r>
              <a:rPr lang="en-US" dirty="0"/>
              <a:t> spots may appear around the time of the rash, sometimes one day before, and last for 2–3 days after the rash appears.</a:t>
            </a:r>
          </a:p>
          <a:p>
            <a:pPr algn="l"/>
            <a:endParaRPr lang="en-US" dirty="0"/>
          </a:p>
          <a:p>
            <a:pPr algn="l"/>
            <a:r>
              <a:rPr lang="en-US" dirty="0"/>
              <a:t>These are small spots with white or bluish‑white lesions, of about 2–3 mm in diameter, on an erythematous base on the buccal mucosa.</a:t>
            </a:r>
          </a:p>
          <a:p>
            <a:pPr algn="l"/>
            <a:endParaRPr lang="en-US" dirty="0"/>
          </a:p>
          <a:p>
            <a:pPr algn="l"/>
            <a:r>
              <a:rPr lang="en-US" dirty="0"/>
              <a:t>The most frequent complications include viral pneumonitis and otitis media, as well as </a:t>
            </a:r>
            <a:r>
              <a:rPr lang="en-US" dirty="0" err="1"/>
              <a:t>diarrhoea</a:t>
            </a:r>
            <a:r>
              <a:rPr lang="en-US" dirty="0"/>
              <a:t>.</a:t>
            </a:r>
            <a:endParaRPr lang="ar-SA" dirty="0"/>
          </a:p>
        </p:txBody>
      </p:sp>
    </p:spTree>
    <p:extLst>
      <p:ext uri="{BB962C8B-B14F-4D97-AF65-F5344CB8AC3E}">
        <p14:creationId xmlns:p14="http://schemas.microsoft.com/office/powerpoint/2010/main" val="18417269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a:r>
              <a:rPr lang="en-US" dirty="0"/>
              <a:t>Laboratory confirmed case of measles: a suspected case with evidence of laboratory confirmation of acute measles infection (that is measles IgM in blood or oral fluid (OF) in the absence of recent vaccination).</a:t>
            </a:r>
          </a:p>
          <a:p>
            <a:pPr algn="l"/>
            <a:endParaRPr lang="en-US" dirty="0"/>
          </a:p>
          <a:p>
            <a:pPr algn="l"/>
            <a:r>
              <a:rPr lang="en-US" dirty="0"/>
              <a:t>Treatment symptomatic </a:t>
            </a:r>
            <a:r>
              <a:rPr lang="en-US" dirty="0" err="1"/>
              <a:t>treatmen</a:t>
            </a:r>
            <a:endParaRPr lang="ar-SA" dirty="0"/>
          </a:p>
        </p:txBody>
      </p:sp>
    </p:spTree>
    <p:extLst>
      <p:ext uri="{BB962C8B-B14F-4D97-AF65-F5344CB8AC3E}">
        <p14:creationId xmlns:p14="http://schemas.microsoft.com/office/powerpoint/2010/main" val="26623112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Measles in pregnancy</a:t>
            </a:r>
            <a:endParaRPr lang="ar-SA"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l"/>
            <a:r>
              <a:rPr lang="en-US" dirty="0"/>
              <a:t>If a patient is not immune to measles and becomes infected during pregnancy, there is a risk of miscarriage, stillbirth, premature delivery, and low birth weight.</a:t>
            </a:r>
          </a:p>
          <a:p>
            <a:pPr algn="l"/>
            <a:endParaRPr lang="en-US" dirty="0"/>
          </a:p>
          <a:p>
            <a:pPr algn="l"/>
            <a:r>
              <a:rPr lang="en-US" dirty="0"/>
              <a:t>All infants should be considered susceptible before receiving their first dose of MMR.</a:t>
            </a:r>
          </a:p>
          <a:p>
            <a:pPr algn="l"/>
            <a:endParaRPr lang="en-US" dirty="0"/>
          </a:p>
          <a:p>
            <a:pPr algn="l"/>
            <a:r>
              <a:rPr lang="en-US" dirty="0"/>
              <a:t>Urgent IgG testing of contacts: when susceptibility cannot be assessed from history, management may be based on measles IgG testing.</a:t>
            </a:r>
          </a:p>
          <a:p>
            <a:pPr algn="l"/>
            <a:endParaRPr lang="en-US" dirty="0"/>
          </a:p>
          <a:p>
            <a:pPr algn="l"/>
            <a:r>
              <a:rPr lang="en-US" dirty="0"/>
              <a:t>Doctors caring for vulnerable groups should perform IgG testing as part of routine care so patients understand their risk and can be managed appropriately after exposure.</a:t>
            </a:r>
          </a:p>
          <a:p>
            <a:pPr algn="l"/>
            <a:endParaRPr lang="en-US" dirty="0"/>
          </a:p>
          <a:p>
            <a:pPr algn="l"/>
            <a:endParaRPr lang="ar-SA" dirty="0"/>
          </a:p>
        </p:txBody>
      </p:sp>
    </p:spTree>
    <p:extLst>
      <p:ext uri="{BB962C8B-B14F-4D97-AF65-F5344CB8AC3E}">
        <p14:creationId xmlns:p14="http://schemas.microsoft.com/office/powerpoint/2010/main" val="1322739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contineuo</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dirty="0"/>
              <a:t>If there is contact with an infected person and the woman is not immune, human normal immunoglobulin (HNIG) can be used</a:t>
            </a:r>
            <a:r>
              <a:rPr lang="en-US" dirty="0" smtClean="0"/>
              <a:t>.</a:t>
            </a:r>
            <a:r>
              <a:rPr lang="en-US" dirty="0"/>
              <a:t> </a:t>
            </a:r>
            <a:endParaRPr lang="en-US" dirty="0" smtClean="0"/>
          </a:p>
          <a:p>
            <a:pPr algn="l"/>
            <a:r>
              <a:rPr lang="en-US" dirty="0" smtClean="0"/>
              <a:t>HNIG </a:t>
            </a:r>
            <a:r>
              <a:rPr lang="en-US" dirty="0"/>
              <a:t>is recommended for neonates born to mothers who develop a measles rash from 6 days before to 6 days after </a:t>
            </a:r>
            <a:r>
              <a:rPr lang="en-US" dirty="0" smtClean="0"/>
              <a:t>delivery.</a:t>
            </a:r>
            <a:r>
              <a:rPr lang="en-US" dirty="0"/>
              <a:t> </a:t>
            </a:r>
            <a:endParaRPr lang="en-US" dirty="0" smtClean="0"/>
          </a:p>
          <a:p>
            <a:pPr algn="l"/>
            <a:r>
              <a:rPr lang="en-US" dirty="0" smtClean="0"/>
              <a:t>For </a:t>
            </a:r>
            <a:r>
              <a:rPr lang="en-US" dirty="0"/>
              <a:t>neonates and infants exposed to measles, HNIG is recommended up to and including 8 months of </a:t>
            </a:r>
            <a:r>
              <a:rPr lang="en-US" dirty="0" smtClean="0"/>
              <a:t>age.</a:t>
            </a:r>
          </a:p>
          <a:p>
            <a:pPr algn="l"/>
            <a:endParaRPr lang="en-US" dirty="0"/>
          </a:p>
          <a:p>
            <a:pPr algn="l"/>
            <a:endParaRPr lang="en-US" dirty="0" smtClean="0"/>
          </a:p>
          <a:p>
            <a:pPr algn="l"/>
            <a:endParaRPr lang="en-US" dirty="0"/>
          </a:p>
          <a:p>
            <a:pPr algn="l"/>
            <a:endParaRPr lang="ar-SA" dirty="0" smtClean="0"/>
          </a:p>
          <a:p>
            <a:pPr algn="l"/>
            <a:endParaRPr lang="ar-SA" dirty="0"/>
          </a:p>
          <a:p>
            <a:pPr algn="l"/>
            <a:endParaRPr lang="en-US" dirty="0"/>
          </a:p>
          <a:p>
            <a:endParaRPr lang="ar-SA" dirty="0"/>
          </a:p>
        </p:txBody>
      </p:sp>
    </p:spTree>
    <p:extLst>
      <p:ext uri="{BB962C8B-B14F-4D97-AF65-F5344CB8AC3E}">
        <p14:creationId xmlns:p14="http://schemas.microsoft.com/office/powerpoint/2010/main" val="34687454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a:t>
            </a:r>
            <a:r>
              <a:rPr lang="en-US" b="1" dirty="0" smtClean="0">
                <a:solidFill>
                  <a:srgbClr val="FF0000"/>
                </a:solidFill>
              </a:rPr>
              <a:t>ubella</a:t>
            </a:r>
            <a:endParaRPr lang="ar-SA" b="1" dirty="0">
              <a:solidFill>
                <a:srgbClr val="FF0000"/>
              </a:solidFill>
            </a:endParaRPr>
          </a:p>
        </p:txBody>
      </p:sp>
      <p:sp>
        <p:nvSpPr>
          <p:cNvPr id="3" name="Content Placeholder 2"/>
          <p:cNvSpPr>
            <a:spLocks noGrp="1"/>
          </p:cNvSpPr>
          <p:nvPr>
            <p:ph idx="1"/>
          </p:nvPr>
        </p:nvSpPr>
        <p:spPr/>
        <p:txBody>
          <a:bodyPr>
            <a:normAutofit lnSpcReduction="10000"/>
          </a:bodyPr>
          <a:lstStyle/>
          <a:p>
            <a:pPr algn="l"/>
            <a:r>
              <a:rPr lang="en-US" b="1" dirty="0">
                <a:solidFill>
                  <a:srgbClr val="FF0000"/>
                </a:solidFill>
              </a:rPr>
              <a:t>RNA virus</a:t>
            </a:r>
          </a:p>
          <a:p>
            <a:pPr algn="l"/>
            <a:r>
              <a:rPr lang="en-US" dirty="0"/>
              <a:t>Acquired </a:t>
            </a:r>
            <a:r>
              <a:rPr lang="en-US" b="1" dirty="0"/>
              <a:t>by respiratory droplet exposure</a:t>
            </a:r>
          </a:p>
          <a:p>
            <a:pPr algn="l"/>
            <a:r>
              <a:rPr lang="en-US" b="1" dirty="0">
                <a:solidFill>
                  <a:srgbClr val="FF0000"/>
                </a:solidFill>
              </a:rPr>
              <a:t>Symptoms</a:t>
            </a:r>
            <a:r>
              <a:rPr lang="en-US" b="1" dirty="0"/>
              <a:t>: </a:t>
            </a:r>
            <a:endParaRPr lang="en-US" b="1" dirty="0" smtClean="0"/>
          </a:p>
          <a:p>
            <a:pPr algn="l"/>
            <a:r>
              <a:rPr lang="en-US" b="1" dirty="0" smtClean="0"/>
              <a:t>fever</a:t>
            </a:r>
            <a:r>
              <a:rPr lang="en-US" dirty="0">
                <a:solidFill>
                  <a:srgbClr val="FF0000"/>
                </a:solidFill>
              </a:rPr>
              <a:t>, rash appears behind the ear at the start then spreads over the</a:t>
            </a:r>
            <a:r>
              <a:rPr lang="en-US" b="1" dirty="0"/>
              <a:t> body, arthralgia, post‑auricular and sub‑occipital lymphadenopathy (only 50–75% of infected patients are symptomatic</a:t>
            </a:r>
            <a:r>
              <a:rPr lang="en-US" b="1" dirty="0" smtClean="0"/>
              <a:t>)</a:t>
            </a:r>
          </a:p>
          <a:p>
            <a:pPr algn="l"/>
            <a:r>
              <a:rPr lang="en-US" b="1" dirty="0" smtClean="0"/>
              <a:t>Incubation </a:t>
            </a:r>
            <a:r>
              <a:rPr lang="en-US" b="1" dirty="0"/>
              <a:t>period 2–3 </a:t>
            </a:r>
            <a:r>
              <a:rPr lang="en-US" b="1" dirty="0" smtClean="0"/>
              <a:t>weeks</a:t>
            </a:r>
            <a:endParaRPr lang="ar-SA" b="1" dirty="0" smtClean="0"/>
          </a:p>
          <a:p>
            <a:pPr algn="l"/>
            <a:endParaRPr lang="ar-SA" b="1" dirty="0"/>
          </a:p>
        </p:txBody>
      </p:sp>
    </p:spTree>
    <p:extLst>
      <p:ext uri="{BB962C8B-B14F-4D97-AF65-F5344CB8AC3E}">
        <p14:creationId xmlns:p14="http://schemas.microsoft.com/office/powerpoint/2010/main" val="6665671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CONTINEUO</a:t>
            </a:r>
            <a:endParaRPr lang="ar-SA" b="1" dirty="0">
              <a:solidFill>
                <a:srgbClr val="FF0000"/>
              </a:solidFill>
            </a:endParaRPr>
          </a:p>
        </p:txBody>
      </p:sp>
      <p:sp>
        <p:nvSpPr>
          <p:cNvPr id="3" name="Content Placeholder 2"/>
          <p:cNvSpPr>
            <a:spLocks noGrp="1"/>
          </p:cNvSpPr>
          <p:nvPr>
            <p:ph idx="1"/>
          </p:nvPr>
        </p:nvSpPr>
        <p:spPr/>
        <p:txBody>
          <a:bodyPr/>
          <a:lstStyle/>
          <a:p>
            <a:pPr algn="l"/>
            <a:r>
              <a:rPr lang="en-US" b="1" dirty="0">
                <a:solidFill>
                  <a:srgbClr val="FF0000"/>
                </a:solidFill>
              </a:rPr>
              <a:t>Vaccination</a:t>
            </a:r>
            <a:r>
              <a:rPr lang="en-US" dirty="0" smtClean="0"/>
              <a:t>:</a:t>
            </a:r>
          </a:p>
          <a:p>
            <a:pPr algn="l"/>
            <a:r>
              <a:rPr lang="en-US" dirty="0" smtClean="0"/>
              <a:t> </a:t>
            </a:r>
            <a:r>
              <a:rPr lang="en-US" dirty="0"/>
              <a:t>results in long‑term (not lifelong) immunity in 95% of those vaccinated</a:t>
            </a:r>
          </a:p>
          <a:p>
            <a:pPr algn="l"/>
            <a:endParaRPr lang="en-US" dirty="0"/>
          </a:p>
          <a:p>
            <a:pPr algn="l"/>
            <a:r>
              <a:rPr lang="en-US" b="1" dirty="0">
                <a:solidFill>
                  <a:srgbClr val="FF0000"/>
                </a:solidFill>
              </a:rPr>
              <a:t>Diagnosis</a:t>
            </a:r>
            <a:r>
              <a:rPr lang="en-US" b="1" dirty="0" smtClean="0">
                <a:solidFill>
                  <a:srgbClr val="FF0000"/>
                </a:solidFill>
              </a:rPr>
              <a:t>:</a:t>
            </a:r>
          </a:p>
          <a:p>
            <a:pPr algn="l"/>
            <a:r>
              <a:rPr lang="en-US" dirty="0" smtClean="0"/>
              <a:t> </a:t>
            </a:r>
            <a:r>
              <a:rPr lang="en-US" dirty="0"/>
              <a:t>clinical diagnosis unreliable. Need to demonstrate seroconversion in susceptible women (</a:t>
            </a:r>
            <a:r>
              <a:rPr lang="en-US" b="1" dirty="0">
                <a:solidFill>
                  <a:srgbClr val="FF0000"/>
                </a:solidFill>
              </a:rPr>
              <a:t>presence of rubella IgM in sample taken 3 weeks after contact)</a:t>
            </a:r>
            <a:r>
              <a:rPr lang="en-US" dirty="0"/>
              <a:t>.</a:t>
            </a:r>
            <a:endParaRPr lang="ar-SA" dirty="0"/>
          </a:p>
        </p:txBody>
      </p:sp>
    </p:spTree>
    <p:extLst>
      <p:ext uri="{BB962C8B-B14F-4D97-AF65-F5344CB8AC3E}">
        <p14:creationId xmlns:p14="http://schemas.microsoft.com/office/powerpoint/2010/main" val="39809218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Congenital rubella syndrome typically affects</a:t>
            </a:r>
            <a:r>
              <a:rPr lang="en-US" dirty="0"/>
              <a:t>:</a:t>
            </a:r>
            <a:endParaRPr lang="ar-SA" dirty="0"/>
          </a:p>
        </p:txBody>
      </p:sp>
      <p:sp>
        <p:nvSpPr>
          <p:cNvPr id="3" name="Content Placeholder 2"/>
          <p:cNvSpPr>
            <a:spLocks noGrp="1"/>
          </p:cNvSpPr>
          <p:nvPr>
            <p:ph idx="1"/>
          </p:nvPr>
        </p:nvSpPr>
        <p:spPr/>
        <p:txBody>
          <a:bodyPr/>
          <a:lstStyle/>
          <a:p>
            <a:pPr algn="l"/>
            <a:r>
              <a:rPr lang="en-US" dirty="0"/>
              <a:t>1. Eyes – cataract, retinopathy, glaucoma, micro‑</a:t>
            </a:r>
            <a:r>
              <a:rPr lang="en-US" dirty="0" err="1"/>
              <a:t>ophthalmia</a:t>
            </a:r>
            <a:endParaRPr lang="en-US" dirty="0"/>
          </a:p>
          <a:p>
            <a:pPr algn="l"/>
            <a:r>
              <a:rPr lang="en-US" dirty="0"/>
              <a:t>2. Heart – PDA, pulmonary </a:t>
            </a:r>
            <a:r>
              <a:rPr lang="en-US" dirty="0" err="1"/>
              <a:t>valvular</a:t>
            </a:r>
            <a:r>
              <a:rPr lang="en-US" dirty="0"/>
              <a:t>/artery stenosis, </a:t>
            </a:r>
            <a:r>
              <a:rPr lang="en-US" dirty="0" err="1"/>
              <a:t>coarctation</a:t>
            </a:r>
            <a:r>
              <a:rPr lang="en-US" dirty="0"/>
              <a:t> of aorta, VSD, ASD</a:t>
            </a:r>
          </a:p>
          <a:p>
            <a:pPr algn="l"/>
            <a:r>
              <a:rPr lang="en-US" dirty="0"/>
              <a:t>3. Ear – bilateral progressive hearing loss; also IUGR and oligohydramnios</a:t>
            </a:r>
            <a:endParaRPr lang="ar-SA" dirty="0"/>
          </a:p>
        </p:txBody>
      </p:sp>
    </p:spTree>
    <p:extLst>
      <p:ext uri="{BB962C8B-B14F-4D97-AF65-F5344CB8AC3E}">
        <p14:creationId xmlns:p14="http://schemas.microsoft.com/office/powerpoint/2010/main" val="35364513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Universal vaccination</a:t>
            </a:r>
            <a:r>
              <a:rPr lang="en-US" dirty="0"/>
              <a:t/>
            </a:r>
            <a:br>
              <a:rPr lang="en-US" dirty="0"/>
            </a:br>
            <a:endParaRPr lang="ar-SA" dirty="0"/>
          </a:p>
        </p:txBody>
      </p:sp>
      <p:sp>
        <p:nvSpPr>
          <p:cNvPr id="3" name="Content Placeholder 2"/>
          <p:cNvSpPr>
            <a:spLocks noGrp="1"/>
          </p:cNvSpPr>
          <p:nvPr>
            <p:ph idx="1"/>
          </p:nvPr>
        </p:nvSpPr>
        <p:spPr/>
        <p:txBody>
          <a:bodyPr>
            <a:normAutofit/>
          </a:bodyPr>
          <a:lstStyle/>
          <a:p>
            <a:pPr algn="l"/>
            <a:r>
              <a:rPr lang="en-US" dirty="0" smtClean="0"/>
              <a:t>Universal </a:t>
            </a:r>
            <a:r>
              <a:rPr lang="en-US" dirty="0"/>
              <a:t>screening in pregnancy – this is no longer offered in England.</a:t>
            </a:r>
          </a:p>
          <a:p>
            <a:pPr algn="l"/>
            <a:r>
              <a:rPr lang="en-US" dirty="0"/>
              <a:t>Screening and vaccination of all women planning pregnancy</a:t>
            </a:r>
          </a:p>
          <a:p>
            <a:pPr algn="l"/>
            <a:r>
              <a:rPr lang="en-US" b="1" dirty="0">
                <a:solidFill>
                  <a:srgbClr val="FF0000"/>
                </a:solidFill>
              </a:rPr>
              <a:t>No evidence that vaccine is teratogenic; therefore TOP is not indicated if a pregnant woman is vaccinated</a:t>
            </a:r>
          </a:p>
          <a:p>
            <a:pPr algn="l"/>
            <a:r>
              <a:rPr lang="en-US" dirty="0"/>
              <a:t>If fetal infection is suspected, fetal blood sampling and PCR may be used to confirm fetal infection</a:t>
            </a:r>
          </a:p>
          <a:p>
            <a:pPr algn="l"/>
            <a:r>
              <a:rPr lang="en-US" b="1" dirty="0">
                <a:solidFill>
                  <a:srgbClr val="FF0000"/>
                </a:solidFill>
              </a:rPr>
              <a:t>Offer TOP if infection occurs in the first trimester</a:t>
            </a:r>
            <a:endParaRPr lang="ar-SA" b="1" dirty="0">
              <a:solidFill>
                <a:srgbClr val="FF0000"/>
              </a:solidFill>
            </a:endParaRPr>
          </a:p>
        </p:txBody>
      </p:sp>
    </p:spTree>
    <p:extLst>
      <p:ext uri="{BB962C8B-B14F-4D97-AF65-F5344CB8AC3E}">
        <p14:creationId xmlns:p14="http://schemas.microsoft.com/office/powerpoint/2010/main" val="4916039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Congenital rubella syndrome</a:t>
            </a:r>
            <a:br>
              <a:rPr lang="en-US" dirty="0"/>
            </a:br>
            <a:endParaRPr lang="ar-SA" dirty="0"/>
          </a:p>
        </p:txBody>
      </p:sp>
      <p:sp>
        <p:nvSpPr>
          <p:cNvPr id="3" name="Content Placeholder 2"/>
          <p:cNvSpPr>
            <a:spLocks noGrp="1"/>
          </p:cNvSpPr>
          <p:nvPr>
            <p:ph idx="1"/>
          </p:nvPr>
        </p:nvSpPr>
        <p:spPr/>
        <p:txBody>
          <a:bodyPr>
            <a:normAutofit fontScale="85000" lnSpcReduction="20000"/>
          </a:bodyPr>
          <a:lstStyle/>
          <a:p>
            <a:pPr algn="l"/>
            <a:r>
              <a:rPr lang="en-US" dirty="0" smtClean="0"/>
              <a:t>Between </a:t>
            </a:r>
            <a:r>
              <a:rPr lang="en-US" dirty="0"/>
              <a:t>16–20 weeks: low chance of deafness</a:t>
            </a:r>
          </a:p>
          <a:p>
            <a:pPr algn="l"/>
            <a:r>
              <a:rPr lang="en-US" dirty="0"/>
              <a:t>Between 11–16 weeks: 10–20% risk of CRS</a:t>
            </a:r>
          </a:p>
          <a:p>
            <a:pPr algn="l"/>
            <a:r>
              <a:rPr lang="en-US" dirty="0"/>
              <a:t>Before 8–10 weeks: 90% risk of CRS and high likelihood of multiple </a:t>
            </a:r>
            <a:r>
              <a:rPr lang="en-US" dirty="0" smtClean="0"/>
              <a:t>defects</a:t>
            </a:r>
          </a:p>
          <a:p>
            <a:pPr algn="l"/>
            <a:r>
              <a:rPr lang="en-US" b="1" dirty="0" smtClean="0">
                <a:solidFill>
                  <a:srgbClr val="FF0000"/>
                </a:solidFill>
              </a:rPr>
              <a:t>There </a:t>
            </a:r>
            <a:r>
              <a:rPr lang="en-US" b="1" dirty="0">
                <a:solidFill>
                  <a:srgbClr val="FF0000"/>
                </a:solidFill>
              </a:rPr>
              <a:t>are no effective treatments to prevent </a:t>
            </a:r>
            <a:r>
              <a:rPr lang="en-US" dirty="0"/>
              <a:t>CRS</a:t>
            </a:r>
            <a:endParaRPr lang="en-US" dirty="0" smtClean="0"/>
          </a:p>
          <a:p>
            <a:pPr algn="l"/>
            <a:r>
              <a:rPr lang="en-US" b="1" dirty="0"/>
              <a:t>If rubella infection is diagnosed in pregnancy and gestation is &gt;20 weeks</a:t>
            </a:r>
            <a:r>
              <a:rPr lang="en-US" dirty="0" smtClean="0"/>
              <a:t>:</a:t>
            </a:r>
            <a:endParaRPr lang="en-US" dirty="0"/>
          </a:p>
          <a:p>
            <a:pPr algn="l"/>
            <a:r>
              <a:rPr lang="en-US" dirty="0"/>
              <a:t>• The woman can be reassured that there have been no reported cases of CRS after this gestational age</a:t>
            </a:r>
          </a:p>
          <a:p>
            <a:pPr algn="l"/>
            <a:r>
              <a:rPr lang="en-US" dirty="0"/>
              <a:t>• If non‑immune, rubella immunization </a:t>
            </a:r>
            <a:r>
              <a:rPr lang="en-US" b="1" dirty="0">
                <a:solidFill>
                  <a:srgbClr val="FF0000"/>
                </a:solidFill>
              </a:rPr>
              <a:t>should not be given in pregnancy </a:t>
            </a:r>
            <a:r>
              <a:rPr lang="en-US" dirty="0"/>
              <a:t>but may be </a:t>
            </a:r>
            <a:r>
              <a:rPr lang="en-US" b="1" dirty="0"/>
              <a:t>given postpartum</a:t>
            </a:r>
            <a:endParaRPr lang="en-US" b="1" dirty="0" smtClean="0"/>
          </a:p>
          <a:p>
            <a:pPr algn="l"/>
            <a:endParaRPr lang="en-US" dirty="0"/>
          </a:p>
          <a:p>
            <a:pPr algn="l"/>
            <a:endParaRPr lang="en-US" dirty="0"/>
          </a:p>
          <a:p>
            <a:pPr algn="l"/>
            <a:endParaRPr lang="ar-SA" dirty="0"/>
          </a:p>
        </p:txBody>
      </p:sp>
    </p:spTree>
    <p:extLst>
      <p:ext uri="{BB962C8B-B14F-4D97-AF65-F5344CB8AC3E}">
        <p14:creationId xmlns:p14="http://schemas.microsoft.com/office/powerpoint/2010/main" val="14589048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672862" y="1749669"/>
            <a:ext cx="5238609" cy="4125669"/>
          </a:xfrm>
          <a:prstGeom prst="rect">
            <a:avLst/>
          </a:prstGeom>
        </p:spPr>
      </p:pic>
    </p:spTree>
    <p:extLst>
      <p:ext uri="{BB962C8B-B14F-4D97-AF65-F5344CB8AC3E}">
        <p14:creationId xmlns:p14="http://schemas.microsoft.com/office/powerpoint/2010/main" val="2598622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82999"/>
          </a:xfrm>
        </p:spPr>
        <p:txBody>
          <a:bodyPr>
            <a:normAutofit fontScale="90000"/>
          </a:bodyPr>
          <a:lstStyle/>
          <a:p>
            <a:r>
              <a:rPr lang="en-US" dirty="0">
                <a:solidFill>
                  <a:srgbClr val="FF0000"/>
                </a:solidFill>
              </a:rPr>
              <a:t>Post-exposure prophylaxis for the non-immune pregnant woman exposed to varicella</a:t>
            </a:r>
            <a:endParaRPr lang="ar-SA" dirty="0">
              <a:solidFill>
                <a:srgbClr val="FF0000"/>
              </a:solidFill>
            </a:endParaRPr>
          </a:p>
        </p:txBody>
      </p:sp>
      <p:sp>
        <p:nvSpPr>
          <p:cNvPr id="3" name="Content Placeholder 2"/>
          <p:cNvSpPr>
            <a:spLocks noGrp="1"/>
          </p:cNvSpPr>
          <p:nvPr>
            <p:ph idx="1"/>
          </p:nvPr>
        </p:nvSpPr>
        <p:spPr/>
        <p:txBody>
          <a:bodyPr/>
          <a:lstStyle/>
          <a:p>
            <a:pPr algn="l"/>
            <a:r>
              <a:rPr lang="en-US" dirty="0"/>
              <a:t>8</a:t>
            </a:r>
            <a:r>
              <a:rPr lang="en-US" dirty="0" smtClean="0"/>
              <a:t>. </a:t>
            </a:r>
            <a:r>
              <a:rPr lang="en-US" dirty="0"/>
              <a:t>If a pregnant woman contacts </a:t>
            </a:r>
            <a:r>
              <a:rPr lang="en-US" b="1" dirty="0"/>
              <a:t>a healthcare provider </a:t>
            </a:r>
            <a:r>
              <a:rPr lang="en-US" dirty="0"/>
              <a:t>following a </a:t>
            </a:r>
            <a:r>
              <a:rPr lang="en-US" b="1" dirty="0"/>
              <a:t>potential varicella </a:t>
            </a:r>
            <a:r>
              <a:rPr lang="en-US" dirty="0"/>
              <a:t>exposure, </a:t>
            </a:r>
            <a:r>
              <a:rPr lang="en-US" b="1" dirty="0">
                <a:solidFill>
                  <a:srgbClr val="FF0000"/>
                </a:solidFill>
              </a:rPr>
              <a:t>we strongly recommend that an assessment is done of her immunity and the nature of the </a:t>
            </a:r>
            <a:r>
              <a:rPr lang="en-US" b="1" dirty="0" smtClean="0">
                <a:solidFill>
                  <a:srgbClr val="FF0000"/>
                </a:solidFill>
              </a:rPr>
              <a:t>exposure</a:t>
            </a:r>
            <a:r>
              <a:rPr lang="en-US" dirty="0" smtClean="0"/>
              <a:t>. </a:t>
            </a:r>
          </a:p>
          <a:p>
            <a:pPr algn="l"/>
            <a:endParaRPr lang="en-US" dirty="0" smtClean="0"/>
          </a:p>
          <a:p>
            <a:pPr algn="l"/>
            <a:r>
              <a:rPr lang="en-US" dirty="0" smtClean="0"/>
              <a:t>9.We </a:t>
            </a:r>
            <a:r>
              <a:rPr lang="en-US" dirty="0"/>
              <a:t>strongly recommend that if the history of immunity is uncertain, that a </a:t>
            </a:r>
            <a:r>
              <a:rPr lang="en-US" b="1" dirty="0"/>
              <a:t>varicella IgG test is performed either after exposure or at the time of booking. </a:t>
            </a:r>
            <a:endParaRPr lang="ar-SA" b="1" dirty="0"/>
          </a:p>
        </p:txBody>
      </p:sp>
    </p:spTree>
    <p:extLst>
      <p:ext uri="{BB962C8B-B14F-4D97-AF65-F5344CB8AC3E}">
        <p14:creationId xmlns:p14="http://schemas.microsoft.com/office/powerpoint/2010/main" val="10467714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Toxoplasmosis</a:t>
            </a:r>
            <a:endParaRPr lang="ar-SA" b="1" dirty="0">
              <a:solidFill>
                <a:srgbClr val="FF0000"/>
              </a:solidFill>
            </a:endParaRPr>
          </a:p>
        </p:txBody>
      </p:sp>
      <p:sp>
        <p:nvSpPr>
          <p:cNvPr id="3" name="Content Placeholder 2"/>
          <p:cNvSpPr>
            <a:spLocks noGrp="1"/>
          </p:cNvSpPr>
          <p:nvPr>
            <p:ph idx="1"/>
          </p:nvPr>
        </p:nvSpPr>
        <p:spPr/>
        <p:txBody>
          <a:bodyPr/>
          <a:lstStyle/>
          <a:p>
            <a:pPr marL="0" indent="0" algn="l">
              <a:buNone/>
            </a:pPr>
            <a:r>
              <a:rPr lang="en-US" dirty="0" smtClean="0"/>
              <a:t>Transmission by </a:t>
            </a:r>
            <a:r>
              <a:rPr lang="en-US" dirty="0" err="1" smtClean="0"/>
              <a:t>oro</a:t>
            </a:r>
            <a:r>
              <a:rPr lang="en-US" dirty="0" smtClean="0"/>
              <a:t>-fecal route .</a:t>
            </a:r>
          </a:p>
          <a:p>
            <a:pPr marL="0" indent="0" algn="l">
              <a:buNone/>
            </a:pPr>
            <a:endParaRPr lang="en-US" dirty="0"/>
          </a:p>
          <a:p>
            <a:pPr marL="0" indent="0" algn="l">
              <a:buNone/>
            </a:pPr>
            <a:r>
              <a:rPr lang="en-US" dirty="0" smtClean="0"/>
              <a:t>MTCT:</a:t>
            </a:r>
          </a:p>
          <a:p>
            <a:pPr marL="0" indent="0" algn="l">
              <a:buNone/>
            </a:pPr>
            <a:r>
              <a:rPr lang="en-US" dirty="0" smtClean="0"/>
              <a:t>FIRST TRI:10%&gt;&gt;&gt;&gt;2</a:t>
            </a:r>
            <a:r>
              <a:rPr lang="en-US" baseline="30000" dirty="0" smtClean="0"/>
              <a:t>ND</a:t>
            </a:r>
            <a:r>
              <a:rPr lang="en-US" dirty="0" smtClean="0"/>
              <a:t> TRI:25%&gt;&gt;&gt;&gt;THIRD TRI:85%</a:t>
            </a:r>
          </a:p>
          <a:p>
            <a:pPr marL="0" indent="0" algn="l">
              <a:buNone/>
            </a:pPr>
            <a:endParaRPr lang="en-US" dirty="0"/>
          </a:p>
          <a:p>
            <a:pPr marL="0" indent="0" algn="l">
              <a:buNone/>
            </a:pPr>
            <a:r>
              <a:rPr lang="en-US" dirty="0" smtClean="0"/>
              <a:t>MOST FETUSE ASYMPTOMATIC </a:t>
            </a:r>
            <a:endParaRPr lang="ar-SA" dirty="0"/>
          </a:p>
        </p:txBody>
      </p:sp>
    </p:spTree>
    <p:extLst>
      <p:ext uri="{BB962C8B-B14F-4D97-AF65-F5344CB8AC3E}">
        <p14:creationId xmlns:p14="http://schemas.microsoft.com/office/powerpoint/2010/main" val="2921190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CONTINEUO</a:t>
            </a:r>
            <a:endParaRPr lang="ar-SA" dirty="0"/>
          </a:p>
        </p:txBody>
      </p:sp>
      <p:sp>
        <p:nvSpPr>
          <p:cNvPr id="3" name="Content Placeholder 2"/>
          <p:cNvSpPr>
            <a:spLocks noGrp="1"/>
          </p:cNvSpPr>
          <p:nvPr>
            <p:ph idx="1"/>
          </p:nvPr>
        </p:nvSpPr>
        <p:spPr/>
        <p:txBody>
          <a:bodyPr/>
          <a:lstStyle/>
          <a:p>
            <a:pPr algn="l"/>
            <a:r>
              <a:rPr lang="en-US" b="1" dirty="0" smtClean="0">
                <a:solidFill>
                  <a:srgbClr val="FF0000"/>
                </a:solidFill>
              </a:rPr>
              <a:t>RISK TO CONGENITAL SEQUENCESE :</a:t>
            </a:r>
          </a:p>
          <a:p>
            <a:pPr algn="l"/>
            <a:r>
              <a:rPr lang="en-US" dirty="0" smtClean="0"/>
              <a:t>IS 85% IN FIRST TRI.</a:t>
            </a:r>
          </a:p>
          <a:p>
            <a:pPr algn="l"/>
            <a:r>
              <a:rPr lang="en-US" b="1" dirty="0" smtClean="0">
                <a:solidFill>
                  <a:srgbClr val="FF0000"/>
                </a:solidFill>
              </a:rPr>
              <a:t>TOXOPLASMOSIS TRIAD </a:t>
            </a:r>
            <a:r>
              <a:rPr lang="en-US" dirty="0" smtClean="0"/>
              <a:t>:</a:t>
            </a:r>
          </a:p>
          <a:p>
            <a:pPr algn="l"/>
            <a:r>
              <a:rPr lang="en-US" dirty="0" smtClean="0"/>
              <a:t>1/INTRACEREBRAL CALCIFICATION</a:t>
            </a:r>
          </a:p>
          <a:p>
            <a:pPr algn="l"/>
            <a:r>
              <a:rPr lang="en-US" dirty="0" smtClean="0"/>
              <a:t>2/HYDROCEPHALUOSE</a:t>
            </a:r>
          </a:p>
          <a:p>
            <a:pPr algn="l"/>
            <a:r>
              <a:rPr lang="en-US" dirty="0" smtClean="0"/>
              <a:t>3/CHORIO-RETINITIS</a:t>
            </a:r>
          </a:p>
          <a:p>
            <a:endParaRPr lang="en-US" dirty="0"/>
          </a:p>
        </p:txBody>
      </p:sp>
    </p:spTree>
    <p:extLst>
      <p:ext uri="{BB962C8B-B14F-4D97-AF65-F5344CB8AC3E}">
        <p14:creationId xmlns:p14="http://schemas.microsoft.com/office/powerpoint/2010/main" val="17767033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MX</a:t>
            </a:r>
            <a:br>
              <a:rPr lang="en-US" dirty="0" smtClean="0"/>
            </a:br>
            <a:endParaRPr lang="ar-SA" dirty="0"/>
          </a:p>
        </p:txBody>
      </p:sp>
      <p:sp>
        <p:nvSpPr>
          <p:cNvPr id="3" name="Content Placeholder 2"/>
          <p:cNvSpPr>
            <a:spLocks noGrp="1"/>
          </p:cNvSpPr>
          <p:nvPr>
            <p:ph idx="1"/>
          </p:nvPr>
        </p:nvSpPr>
        <p:spPr/>
        <p:txBody>
          <a:bodyPr/>
          <a:lstStyle/>
          <a:p>
            <a:pPr algn="l"/>
            <a:r>
              <a:rPr lang="en-US" dirty="0" smtClean="0"/>
              <a:t>SPIRAMYCIN TO PREVENT CONGENITAL UNFECTION**</a:t>
            </a:r>
          </a:p>
          <a:p>
            <a:pPr algn="l"/>
            <a:endParaRPr lang="en-US" dirty="0"/>
          </a:p>
          <a:p>
            <a:pPr algn="l"/>
            <a:r>
              <a:rPr lang="en-US" dirty="0" smtClean="0"/>
              <a:t>SULPHADIAZINE AND PYRIMETHAMINE IF CONGENITAL INFECTION CONFIRMED </a:t>
            </a:r>
            <a:endParaRPr lang="ar-SA" dirty="0"/>
          </a:p>
        </p:txBody>
      </p:sp>
    </p:spTree>
    <p:extLst>
      <p:ext uri="{BB962C8B-B14F-4D97-AF65-F5344CB8AC3E}">
        <p14:creationId xmlns:p14="http://schemas.microsoft.com/office/powerpoint/2010/main" val="7468874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ctr"/>
            <a:endParaRPr lang="en-US" dirty="0"/>
          </a:p>
          <a:p>
            <a:pPr algn="ctr"/>
            <a:endParaRPr lang="en-US" dirty="0"/>
          </a:p>
          <a:p>
            <a:pPr algn="ctr"/>
            <a:r>
              <a:rPr lang="en-US" dirty="0" smtClean="0"/>
              <a:t>THANK YOU</a:t>
            </a:r>
          </a:p>
          <a:p>
            <a:pPr algn="ctr"/>
            <a:endParaRPr lang="en-US" dirty="0"/>
          </a:p>
          <a:p>
            <a:pPr algn="ctr"/>
            <a:r>
              <a:rPr lang="en-US" dirty="0" smtClean="0"/>
              <a:t>ANY QUESTIONS?????</a:t>
            </a:r>
            <a:endParaRPr lang="ar-SA" dirty="0"/>
          </a:p>
        </p:txBody>
      </p:sp>
    </p:spTree>
    <p:extLst>
      <p:ext uri="{BB962C8B-B14F-4D97-AF65-F5344CB8AC3E}">
        <p14:creationId xmlns:p14="http://schemas.microsoft.com/office/powerpoint/2010/main" val="6606671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1152</TotalTime>
  <Words>4539</Words>
  <Application>Microsoft Office PowerPoint</Application>
  <PresentationFormat>Widescreen</PresentationFormat>
  <Paragraphs>390</Paragraphs>
  <Slides>93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Garamond</vt:lpstr>
      <vt:lpstr>Times New Roman</vt:lpstr>
      <vt:lpstr>Organic</vt:lpstr>
      <vt:lpstr>Fetal infections module </vt:lpstr>
      <vt:lpstr>Frequently asking infections </vt:lpstr>
      <vt:lpstr>PowerPoint Presentation</vt:lpstr>
      <vt:lpstr>PowerPoint Presentation</vt:lpstr>
      <vt:lpstr>PowerPoint Presentation</vt:lpstr>
      <vt:lpstr>ANTENATAL CARE AND VARICELLA PREVENTION</vt:lpstr>
      <vt:lpstr>CONTINEU</vt:lpstr>
      <vt:lpstr>CONTINEUO</vt:lpstr>
      <vt:lpstr>Post-exposure prophylaxis for the non-immune pregnant woman exposed to varicella</vt:lpstr>
      <vt:lpstr>CONTINEUO</vt:lpstr>
      <vt:lpstr>CONTINEUO</vt:lpstr>
      <vt:lpstr>CONTINEUO</vt:lpstr>
      <vt:lpstr>CONTINEUO</vt:lpstr>
      <vt:lpstr>PowerPoint Presentation</vt:lpstr>
      <vt:lpstr>CONTINEUO</vt:lpstr>
      <vt:lpstr>CONTINEUO</vt:lpstr>
      <vt:lpstr>CONTINEUO</vt:lpstr>
      <vt:lpstr>CONTINEUO</vt:lpstr>
      <vt:lpstr>Management of the pregnant woman whose fetus is exposed to varicella in utero</vt:lpstr>
      <vt:lpstr>continue</vt:lpstr>
      <vt:lpstr>continue</vt:lpstr>
      <vt:lpstr>continue</vt:lpstr>
      <vt:lpstr>Management of the neonate exposed to varicella in utero, at time of birth or within first week of life</vt:lpstr>
      <vt:lpstr>continue</vt:lpstr>
      <vt:lpstr>continue</vt:lpstr>
      <vt:lpstr>Management of the neonate with suspected or confirmed varicella in the first month of life</vt:lpstr>
      <vt:lpstr>Varicella and breastfeeding</vt:lpstr>
      <vt:lpstr>Reactivation of varicella zoster in pregnancy (i.e. localised shingles</vt:lpstr>
      <vt:lpstr>continue</vt:lpstr>
      <vt:lpstr>Important tips you have to know !!!</vt:lpstr>
      <vt:lpstr>GTG</vt:lpstr>
      <vt:lpstr>HSV 1&amp;2</vt:lpstr>
      <vt:lpstr>TRANSMISSIONS AND TYPES</vt:lpstr>
      <vt:lpstr>Transmission AND TYPES </vt:lpstr>
      <vt:lpstr>TRANSMISSION  RISK </vt:lpstr>
      <vt:lpstr>Mx of first episode HSV IN PREGNANCY</vt:lpstr>
      <vt:lpstr>CONTINEU Mx </vt:lpstr>
      <vt:lpstr>Mx of recurrent HSV episode</vt:lpstr>
      <vt:lpstr>Mode of Delivery</vt:lpstr>
      <vt:lpstr>contineuo</vt:lpstr>
      <vt:lpstr>Preterm pre labour ROM</vt:lpstr>
      <vt:lpstr>Neonatal Mx –risk categories</vt:lpstr>
      <vt:lpstr>continue</vt:lpstr>
      <vt:lpstr>continue</vt:lpstr>
      <vt:lpstr>Breast feeding</vt:lpstr>
      <vt:lpstr>Discordant Couples (Partner HSV+, pregnant person HSV–) </vt:lpstr>
      <vt:lpstr>PowerPoint Presentation</vt:lpstr>
      <vt:lpstr>PowerPoint Presentation</vt:lpstr>
      <vt:lpstr>PowerPoint Presentation</vt:lpstr>
      <vt:lpstr>PowerPoint Presentation</vt:lpstr>
      <vt:lpstr>Zika virus</vt:lpstr>
      <vt:lpstr>continue</vt:lpstr>
      <vt:lpstr>Diagnosis: </vt:lpstr>
      <vt:lpstr>continue</vt:lpstr>
      <vt:lpstr>continue</vt:lpstr>
      <vt:lpstr>continue</vt:lpstr>
      <vt:lpstr>continue</vt:lpstr>
      <vt:lpstr>DX</vt:lpstr>
      <vt:lpstr>treatment</vt:lpstr>
      <vt:lpstr>LISTERIA  irish GL  </vt:lpstr>
      <vt:lpstr>KEY RECOMMENDATION</vt:lpstr>
      <vt:lpstr>continue</vt:lpstr>
      <vt:lpstr>continue</vt:lpstr>
      <vt:lpstr>continue</vt:lpstr>
      <vt:lpstr>PowerPoint Presentation</vt:lpstr>
      <vt:lpstr>CMV</vt:lpstr>
      <vt:lpstr>Maternal Infection &amp; Serology</vt:lpstr>
      <vt:lpstr>PowerPoint Presentation</vt:lpstr>
      <vt:lpstr>Vertical Transmission </vt:lpstr>
      <vt:lpstr>PowerPoint Presentation</vt:lpstr>
      <vt:lpstr>PowerPoint Presentation</vt:lpstr>
      <vt:lpstr>PowerPoint Presentation</vt:lpstr>
      <vt:lpstr>PowerPoint Presentation</vt:lpstr>
      <vt:lpstr>Irish GL Parvovirus-B19 in pregnancy</vt:lpstr>
      <vt:lpstr>Continue recommendation</vt:lpstr>
      <vt:lpstr>Contineuo </vt:lpstr>
      <vt:lpstr>PowerPoint Presentation</vt:lpstr>
      <vt:lpstr>CONTINEUO</vt:lpstr>
      <vt:lpstr>measles</vt:lpstr>
      <vt:lpstr>PowerPoint Presentation</vt:lpstr>
      <vt:lpstr>PowerPoint Presentation</vt:lpstr>
      <vt:lpstr>Measles in pregnancy</vt:lpstr>
      <vt:lpstr>contineuo</vt:lpstr>
      <vt:lpstr>Rubella</vt:lpstr>
      <vt:lpstr>CONTINEUO</vt:lpstr>
      <vt:lpstr>Congenital rubella syndrome typically affects:</vt:lpstr>
      <vt:lpstr>Universal vaccination </vt:lpstr>
      <vt:lpstr>Congenital rubella syndrome </vt:lpstr>
      <vt:lpstr>PowerPoint Presentation</vt:lpstr>
      <vt:lpstr>Toxoplasmosis</vt:lpstr>
      <vt:lpstr>CONTINEUO</vt:lpstr>
      <vt:lpstr>MX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87</cp:revision>
  <dcterms:created xsi:type="dcterms:W3CDTF">2026-05-03T10:33:50Z</dcterms:created>
  <dcterms:modified xsi:type="dcterms:W3CDTF">2026-05-04T21:14:17Z</dcterms:modified>
</cp:coreProperties>
</file>